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9"/>
  </p:notesMasterIdLst>
  <p:sldIdLst>
    <p:sldId id="285" r:id="rId5"/>
    <p:sldId id="284" r:id="rId6"/>
    <p:sldId id="283" r:id="rId7"/>
    <p:sldId id="273" r:id="rId8"/>
    <p:sldId id="258" r:id="rId9"/>
    <p:sldId id="271" r:id="rId10"/>
    <p:sldId id="272" r:id="rId11"/>
    <p:sldId id="267" r:id="rId12"/>
    <p:sldId id="265" r:id="rId13"/>
    <p:sldId id="286" r:id="rId14"/>
    <p:sldId id="279" r:id="rId15"/>
    <p:sldId id="268" r:id="rId16"/>
    <p:sldId id="269" r:id="rId17"/>
    <p:sldId id="282" r:id="rId18"/>
    <p:sldId id="277" r:id="rId19"/>
    <p:sldId id="287" r:id="rId20"/>
    <p:sldId id="274" r:id="rId21"/>
    <p:sldId id="278" r:id="rId22"/>
    <p:sldId id="289" r:id="rId23"/>
    <p:sldId id="290" r:id="rId24"/>
    <p:sldId id="260" r:id="rId25"/>
    <p:sldId id="275" r:id="rId26"/>
    <p:sldId id="293" r:id="rId27"/>
    <p:sldId id="29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8F12FD-DDE5-44E6-A4AB-32344B95339D}" v="82" dt="2021-07-26T14:01:35.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162" d="100"/>
          <a:sy n="162" d="100"/>
        </p:scale>
        <p:origin x="100" y="148"/>
      </p:cViewPr>
      <p:guideLst/>
    </p:cSldViewPr>
  </p:slideViewPr>
  <p:notesTextViewPr>
    <p:cViewPr>
      <p:scale>
        <a:sx n="1" d="1"/>
        <a:sy n="1" d="1"/>
      </p:scale>
      <p:origin x="0" y="0"/>
    </p:cViewPr>
  </p:notesTextViewPr>
  <p:sorterViewPr>
    <p:cViewPr varScale="1">
      <p:scale>
        <a:sx n="100" d="100"/>
        <a:sy n="100" d="100"/>
      </p:scale>
      <p:origin x="0" y="-20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818D7-DF4E-4C59-9BBA-548250DAC33A}" type="datetimeFigureOut">
              <a:rPr lang="en-US" smtClean="0"/>
              <a:t>7/26/2021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00A82-9926-4DBA-8BA5-A22EEB8ACF8E}" type="slidenum">
              <a:rPr lang="en-US" smtClean="0"/>
              <a:t>‹#›</a:t>
            </a:fld>
            <a:endParaRPr lang="en-US" dirty="0"/>
          </a:p>
        </p:txBody>
      </p:sp>
    </p:spTree>
    <p:extLst>
      <p:ext uri="{BB962C8B-B14F-4D97-AF65-F5344CB8AC3E}">
        <p14:creationId xmlns:p14="http://schemas.microsoft.com/office/powerpoint/2010/main" val="284234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E8DF69-FFB1-4D3A-9D8C-5887E79674D9}" type="slidenum">
              <a:rPr lang="en-US" smtClean="0"/>
              <a:t>21</a:t>
            </a:fld>
            <a:endParaRPr lang="en-US" dirty="0"/>
          </a:p>
        </p:txBody>
      </p:sp>
    </p:spTree>
    <p:extLst>
      <p:ext uri="{BB962C8B-B14F-4D97-AF65-F5344CB8AC3E}">
        <p14:creationId xmlns:p14="http://schemas.microsoft.com/office/powerpoint/2010/main" val="328513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149229-E3F7-4B08-B8B0-567DB9AE2DBD}" type="datetime1">
              <a:rPr lang="en-US" smtClean="0"/>
              <a:t>7/26/2021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5760AF-08CF-488B-8265-5F1D88C1C64E}" type="datetime1">
              <a:rPr lang="en-US" smtClean="0"/>
              <a:t>7/26/2021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41802-9AAA-4EB8-B737-B207AD0C712F}" type="datetime1">
              <a:rPr lang="en-US" smtClean="0"/>
              <a:t>7/26/2021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B27BB6-0FDA-4EDD-A5D1-79FFF12955B7}" type="datetime1">
              <a:rPr lang="en-US" smtClean="0"/>
              <a:t>7/26/2021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CB08FB-4F0B-44DE-8994-0595D6ECCDCE}" type="datetime1">
              <a:rPr lang="en-US" smtClean="0"/>
              <a:t>7/26/2021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9AB015-62A3-4A29-BC49-965FA4BE59CA}" type="datetime1">
              <a:rPr lang="en-US" smtClean="0"/>
              <a:t>7/26/2021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A46181-5447-4050-89D3-AA326DE4DA13}" type="datetime1">
              <a:rPr lang="en-US" smtClean="0"/>
              <a:t>7/26/2021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450F08-CAEB-42BA-9362-548763B98147}" type="datetime1">
              <a:rPr lang="en-US" smtClean="0"/>
              <a:t>7/26/2021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6026DC-D31F-40BA-B49D-47D87B9BA087}" type="datetime1">
              <a:rPr lang="en-US" smtClean="0"/>
              <a:t>7/26/2021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2464DF-92FB-4D4C-B2DE-15BC5F46772E}" type="datetime1">
              <a:rPr lang="en-US" smtClean="0"/>
              <a:t>7/26/2021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7F1A99-F4C1-4E12-B7D3-A88A44F4EB10}" type="datetime1">
              <a:rPr lang="en-US" smtClean="0"/>
              <a:t>7/26/2021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2E7458-324C-48F7-80F5-74B19E1CAFEB}" type="datetime1">
              <a:rPr lang="en-US" smtClean="0"/>
              <a:t>7/26/2021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0B054C-5E05-4896-867A-8DB56A20C8AC}" type="datetime1">
              <a:rPr lang="en-US" smtClean="0"/>
              <a:t>7/26/2021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94B787-46DA-4B4F-B781-E768630FCF2A}" type="datetime1">
              <a:rPr lang="en-US" smtClean="0"/>
              <a:t>7/26/2021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E38CE2-82D3-4BA2-B844-E7281181CD7A}" type="datetime1">
              <a:rPr lang="en-US" smtClean="0"/>
              <a:t>7/26/2021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0FF511-91B4-4318-A9F6-BECE1367AD14}" type="datetime1">
              <a:rPr lang="en-US" smtClean="0"/>
              <a:t>7/26/2021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A39CD9-90D5-49BD-B792-F7F07D136C39}" type="datetime1">
              <a:rPr lang="en-US" smtClean="0"/>
              <a:t>7/26/2021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CE7B3-9A21-4002-8E32-03EC093E4B13}"/>
              </a:ext>
            </a:extLst>
          </p:cNvPr>
          <p:cNvSpPr>
            <a:spLocks noGrp="1"/>
          </p:cNvSpPr>
          <p:nvPr>
            <p:ph type="title"/>
          </p:nvPr>
        </p:nvSpPr>
        <p:spPr>
          <a:xfrm>
            <a:off x="574261" y="-31331"/>
            <a:ext cx="8817213" cy="1974983"/>
          </a:xfrm>
        </p:spPr>
        <p:txBody>
          <a:bodyPr>
            <a:normAutofit fontScale="90000"/>
          </a:bodyPr>
          <a:lstStyle/>
          <a:p>
            <a:pPr algn="ctr"/>
            <a:br>
              <a:rPr lang="en-US" b="1" i="1" dirty="0"/>
            </a:br>
            <a:br>
              <a:rPr lang="en-US" b="1" i="1" dirty="0"/>
            </a:br>
            <a:br>
              <a:rPr lang="en-US" b="1" i="1" dirty="0"/>
            </a:br>
            <a:r>
              <a:rPr lang="en-US" b="1" i="1" dirty="0"/>
              <a:t>WELCOME! </a:t>
            </a:r>
            <a:br>
              <a:rPr lang="en-US" b="1" i="1" dirty="0"/>
            </a:br>
            <a:r>
              <a:rPr lang="en-US" b="1" i="1" dirty="0"/>
              <a:t>ATHNA’s VIRTUAL BOOK LAUNCH PARTY</a:t>
            </a:r>
            <a:br>
              <a:rPr lang="en-US" b="1" i="1" dirty="0"/>
            </a:br>
            <a:endParaRPr lang="en-US" b="1" i="1" dirty="0"/>
          </a:p>
        </p:txBody>
      </p:sp>
      <p:sp>
        <p:nvSpPr>
          <p:cNvPr id="3" name="Content Placeholder 2">
            <a:extLst>
              <a:ext uri="{FF2B5EF4-FFF2-40B4-BE49-F238E27FC236}">
                <a16:creationId xmlns:a16="http://schemas.microsoft.com/office/drawing/2014/main" id="{B6CD8B97-3D95-40FC-BD10-38DF74FF1FCA}"/>
              </a:ext>
            </a:extLst>
          </p:cNvPr>
          <p:cNvSpPr>
            <a:spLocks noGrp="1"/>
          </p:cNvSpPr>
          <p:nvPr>
            <p:ph idx="1"/>
          </p:nvPr>
        </p:nvSpPr>
        <p:spPr>
          <a:xfrm>
            <a:off x="259015" y="2656862"/>
            <a:ext cx="9748367" cy="4081442"/>
          </a:xfrm>
        </p:spPr>
        <p:txBody>
          <a:bodyPr>
            <a:normAutofit fontScale="85000" lnSpcReduction="10000"/>
          </a:bodyPr>
          <a:lstStyle/>
          <a:p>
            <a:endParaRPr lang="en-US" dirty="0"/>
          </a:p>
          <a:p>
            <a:r>
              <a:rPr lang="en-US" sz="1900" dirty="0"/>
              <a:t>Glad you are joining us via Zoom.</a:t>
            </a:r>
          </a:p>
          <a:p>
            <a:r>
              <a:rPr lang="en-US" sz="1900" dirty="0"/>
              <a:t>If you experience technical difficulties during the event, please try to reboot.</a:t>
            </a:r>
          </a:p>
          <a:p>
            <a:r>
              <a:rPr lang="en-US" sz="1900" b="1" dirty="0"/>
              <a:t>If we experience any technical difficulties during the event, we will send you a Constant Contact message that either says: </a:t>
            </a:r>
            <a:r>
              <a:rPr lang="en-US" sz="1900" b="1" u="sng" dirty="0"/>
              <a:t>Please standby </a:t>
            </a:r>
            <a:r>
              <a:rPr lang="en-US" sz="1900" b="1" dirty="0"/>
              <a:t>or </a:t>
            </a:r>
            <a:r>
              <a:rPr lang="en-US" sz="1900" b="1" u="sng" dirty="0"/>
              <a:t>Here is a new Zoom Link</a:t>
            </a:r>
            <a:r>
              <a:rPr lang="en-US" sz="1900" b="1" dirty="0"/>
              <a:t>.</a:t>
            </a:r>
          </a:p>
          <a:p>
            <a:r>
              <a:rPr lang="en-US" sz="1900" dirty="0"/>
              <a:t>Hopefully, there will be no technical glitches for you </a:t>
            </a:r>
            <a:r>
              <a:rPr lang="en-US" sz="1900" i="1" dirty="0"/>
              <a:t>or</a:t>
            </a:r>
            <a:r>
              <a:rPr lang="en-US" sz="1900" dirty="0"/>
              <a:t> us!</a:t>
            </a:r>
          </a:p>
          <a:p>
            <a:endParaRPr lang="en-US" sz="1900" dirty="0"/>
          </a:p>
          <a:p>
            <a:r>
              <a:rPr lang="en-US" sz="1900" dirty="0"/>
              <a:t>The program is planned to run for one hour. Slides will be </a:t>
            </a:r>
            <a:r>
              <a:rPr lang="en-US" sz="1900"/>
              <a:t>posted on Monday </a:t>
            </a:r>
            <a:r>
              <a:rPr lang="en-US" sz="1900" dirty="0"/>
              <a:t>on www.athna.org.</a:t>
            </a:r>
          </a:p>
          <a:p>
            <a:r>
              <a:rPr lang="en-US" sz="1900" b="1" dirty="0"/>
              <a:t>Please keep yourself muted at all times, so everyone can hear the speakers clearly.</a:t>
            </a:r>
          </a:p>
          <a:p>
            <a:endParaRPr lang="en-US" dirty="0"/>
          </a:p>
          <a:p>
            <a:pPr marL="0" indent="0" algn="ctr">
              <a:buNone/>
            </a:pPr>
            <a:r>
              <a:rPr lang="en-US" sz="2600" b="1" dirty="0">
                <a:solidFill>
                  <a:srgbClr val="FF0000"/>
                </a:solidFill>
                <a:latin typeface="Lucida Calligraphy" panose="03010101010101010101" pitchFamily="66" charset="0"/>
              </a:rPr>
              <a:t>Thanks for joining us!</a:t>
            </a:r>
          </a:p>
          <a:p>
            <a:pPr marL="0" indent="0">
              <a:buNone/>
            </a:pPr>
            <a:endParaRPr lang="en-US" dirty="0"/>
          </a:p>
        </p:txBody>
      </p:sp>
      <p:pic>
        <p:nvPicPr>
          <p:cNvPr id="7" name="Picture 4" descr="Transparent Birthday Party Clip Art - Transparent Background Party Clipart,  HD Png Download , Transparent Png Image - PNGitem">
            <a:extLst>
              <a:ext uri="{FF2B5EF4-FFF2-40B4-BE49-F238E27FC236}">
                <a16:creationId xmlns:a16="http://schemas.microsoft.com/office/drawing/2014/main" id="{F98F3010-B6C0-48DB-A0F4-667FCD995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197" y="154609"/>
            <a:ext cx="4301690" cy="134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95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CA89-D2BA-4BBC-941D-08DF37FE7294}"/>
              </a:ext>
            </a:extLst>
          </p:cNvPr>
          <p:cNvSpPr>
            <a:spLocks noGrp="1"/>
          </p:cNvSpPr>
          <p:nvPr>
            <p:ph type="ctrTitle"/>
          </p:nvPr>
        </p:nvSpPr>
        <p:spPr>
          <a:xfrm>
            <a:off x="985969" y="4473227"/>
            <a:ext cx="8288032" cy="1096648"/>
          </a:xfrm>
        </p:spPr>
        <p:txBody>
          <a:bodyPr>
            <a:normAutofit/>
          </a:bodyPr>
          <a:lstStyle/>
          <a:p>
            <a:pPr algn="l"/>
            <a:r>
              <a:rPr lang="en-US" sz="4400" b="1" dirty="0"/>
              <a:t>What vaccine did he develop?</a:t>
            </a:r>
          </a:p>
        </p:txBody>
      </p:sp>
      <p:pic>
        <p:nvPicPr>
          <p:cNvPr id="2050" name="Picture 2" descr="Louis Pasteur • Explore yeast">
            <a:extLst>
              <a:ext uri="{FF2B5EF4-FFF2-40B4-BE49-F238E27FC236}">
                <a16:creationId xmlns:a16="http://schemas.microsoft.com/office/drawing/2014/main" id="{6AB2B755-2C36-444E-9B5A-52CDADBCE1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44" r="2" b="30148"/>
          <a:stretch/>
        </p:blipFill>
        <p:spPr bwMode="auto">
          <a:xfrm>
            <a:off x="677334" y="468621"/>
            <a:ext cx="8274669" cy="3635025"/>
          </a:xfrm>
          <a:custGeom>
            <a:avLst/>
            <a:gdLst/>
            <a:ahLst/>
            <a:cxnLst/>
            <a:rect l="l" t="t" r="r" b="b"/>
            <a:pathLst>
              <a:path w="8274669" h="3635025">
                <a:moveTo>
                  <a:pt x="540554" y="0"/>
                </a:moveTo>
                <a:lnTo>
                  <a:pt x="8274669" y="0"/>
                </a:lnTo>
                <a:lnTo>
                  <a:pt x="8274669" y="3635025"/>
                </a:lnTo>
                <a:lnTo>
                  <a:pt x="0" y="3635025"/>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97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85B26-8B77-4C8A-86DA-4AC0EC7D7F19}"/>
              </a:ext>
            </a:extLst>
          </p:cNvPr>
          <p:cNvSpPr>
            <a:spLocks noGrp="1"/>
          </p:cNvSpPr>
          <p:nvPr>
            <p:ph type="title"/>
          </p:nvPr>
        </p:nvSpPr>
        <p:spPr>
          <a:xfrm>
            <a:off x="677333" y="317810"/>
            <a:ext cx="8596668" cy="663497"/>
          </a:xfrm>
        </p:spPr>
        <p:txBody>
          <a:bodyPr>
            <a:normAutofit/>
          </a:bodyPr>
          <a:lstStyle/>
          <a:p>
            <a:r>
              <a:rPr lang="en-US" b="1" i="1" dirty="0"/>
              <a:t>What’s Inside?</a:t>
            </a:r>
          </a:p>
        </p:txBody>
      </p:sp>
      <p:sp>
        <p:nvSpPr>
          <p:cNvPr id="3" name="Content Placeholder 2">
            <a:extLst>
              <a:ext uri="{FF2B5EF4-FFF2-40B4-BE49-F238E27FC236}">
                <a16:creationId xmlns:a16="http://schemas.microsoft.com/office/drawing/2014/main" id="{6F905302-78B7-46E1-BD95-17D6A3CC0240}"/>
              </a:ext>
            </a:extLst>
          </p:cNvPr>
          <p:cNvSpPr>
            <a:spLocks noGrp="1"/>
          </p:cNvSpPr>
          <p:nvPr>
            <p:ph idx="1"/>
          </p:nvPr>
        </p:nvSpPr>
        <p:spPr>
          <a:xfrm>
            <a:off x="677333" y="981307"/>
            <a:ext cx="9815916" cy="5781908"/>
          </a:xfrm>
        </p:spPr>
        <p:txBody>
          <a:bodyPr>
            <a:normAutofit fontScale="85000" lnSpcReduction="20000"/>
          </a:bodyPr>
          <a:lstStyle/>
          <a:p>
            <a:pPr marL="0" marR="0" indent="0">
              <a:spcBef>
                <a:spcPts val="0"/>
              </a:spcBef>
              <a:spcAft>
                <a:spcPts val="0"/>
              </a:spcAft>
              <a:buNone/>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300" b="1" dirty="0">
                <a:solidFill>
                  <a:srgbClr val="000000"/>
                </a:solidFill>
                <a:effectLst/>
                <a:ea typeface="Times New Roman" panose="02020603050405020304" pitchFamily="18" charset="0"/>
                <a:cs typeface="Times New Roman" panose="02020603050405020304" pitchFamily="18" charset="0"/>
              </a:rPr>
              <a:t>History of ATHNA and Travel Health Nursing Standards Development</a:t>
            </a:r>
            <a:endParaRPr lang="en-US" sz="2300" b="1"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300" b="1" dirty="0">
                <a:solidFill>
                  <a:srgbClr val="000000"/>
                </a:solidFill>
                <a:effectLst/>
                <a:ea typeface="Times New Roman" panose="02020603050405020304" pitchFamily="18" charset="0"/>
                <a:cs typeface="Times New Roman" panose="02020603050405020304" pitchFamily="18" charset="0"/>
              </a:rPr>
              <a:t> </a:t>
            </a:r>
            <a:endParaRPr lang="en-US" sz="2300" b="1"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2300" b="1" dirty="0">
                <a:solidFill>
                  <a:srgbClr val="000000"/>
                </a:solidFill>
                <a:effectLst/>
                <a:ea typeface="Times New Roman" panose="02020603050405020304" pitchFamily="18" charset="0"/>
                <a:cs typeface="Times New Roman" panose="02020603050405020304" pitchFamily="18" charset="0"/>
              </a:rPr>
              <a:t>Scope of Travel Health Nursing: The Who, What, When, Where, How, Why</a:t>
            </a:r>
            <a:endParaRPr lang="en-US" sz="2300" b="1"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300" b="1" dirty="0">
                <a:solidFill>
                  <a:srgbClr val="000000"/>
                </a:solidFill>
                <a:effectLst/>
                <a:ea typeface="Times New Roman" panose="02020603050405020304" pitchFamily="18" charset="0"/>
                <a:cs typeface="Times New Roman" panose="02020603050405020304" pitchFamily="18" charset="0"/>
              </a:rPr>
              <a:t> </a:t>
            </a:r>
            <a:endParaRPr lang="en-US" sz="2300" b="1"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2300" b="1" dirty="0">
                <a:solidFill>
                  <a:srgbClr val="000000"/>
                </a:solidFill>
                <a:effectLst/>
                <a:ea typeface="Times New Roman" panose="02020603050405020304" pitchFamily="18" charset="0"/>
                <a:cs typeface="Times New Roman" panose="02020603050405020304" pitchFamily="18" charset="0"/>
              </a:rPr>
              <a:t>17 Standards: </a:t>
            </a:r>
            <a:endParaRPr lang="en-US" sz="2300" b="1" dirty="0">
              <a:effectLst/>
              <a:ea typeface="Calibri" panose="020F0502020204030204" pitchFamily="34" charset="0"/>
              <a:cs typeface="Times New Roman" panose="02020603050405020304" pitchFamily="18" charset="0"/>
            </a:endParaRPr>
          </a:p>
          <a:p>
            <a:pPr lvl="1" indent="-342900">
              <a:spcBef>
                <a:spcPts val="0"/>
              </a:spcBef>
              <a:buFont typeface="Symbol" panose="05050102010706020507" pitchFamily="18" charset="2"/>
              <a:buChar char=""/>
            </a:pPr>
            <a:r>
              <a:rPr lang="en-US" sz="2300" b="1" dirty="0">
                <a:solidFill>
                  <a:srgbClr val="000000"/>
                </a:solidFill>
                <a:effectLst/>
                <a:ea typeface="Times New Roman" panose="02020603050405020304" pitchFamily="18" charset="0"/>
                <a:cs typeface="Times New Roman" panose="02020603050405020304" pitchFamily="18" charset="0"/>
              </a:rPr>
              <a:t>Travel Health Nursing Practice</a:t>
            </a:r>
            <a:endParaRPr lang="en-US" sz="2300" b="1" dirty="0">
              <a:effectLst/>
              <a:ea typeface="Calibri" panose="020F0502020204030204" pitchFamily="34" charset="0"/>
              <a:cs typeface="Times New Roman" panose="02020603050405020304" pitchFamily="18" charset="0"/>
            </a:endParaRPr>
          </a:p>
          <a:p>
            <a:pPr lvl="1" indent="-342900">
              <a:spcBef>
                <a:spcPts val="0"/>
              </a:spcBef>
              <a:buFont typeface="Symbol" panose="05050102010706020507" pitchFamily="18" charset="2"/>
              <a:buChar char=""/>
            </a:pPr>
            <a:r>
              <a:rPr lang="en-US" sz="2300" b="1" dirty="0">
                <a:solidFill>
                  <a:srgbClr val="000000"/>
                </a:solidFill>
                <a:effectLst/>
                <a:ea typeface="Times New Roman" panose="02020603050405020304" pitchFamily="18" charset="0"/>
                <a:cs typeface="Times New Roman" panose="02020603050405020304" pitchFamily="18" charset="0"/>
              </a:rPr>
              <a:t>Professional Performance for Travel Health Nurses</a:t>
            </a:r>
          </a:p>
          <a:p>
            <a:pPr marL="0" marR="0" indent="0">
              <a:spcBef>
                <a:spcPts val="0"/>
              </a:spcBef>
              <a:spcAft>
                <a:spcPts val="0"/>
              </a:spcAft>
              <a:buNone/>
            </a:pPr>
            <a:r>
              <a:rPr lang="en-US" sz="2300" b="1" dirty="0">
                <a:solidFill>
                  <a:srgbClr val="000000"/>
                </a:solidFill>
                <a:effectLst/>
                <a:ea typeface="Times New Roman" panose="02020603050405020304" pitchFamily="18" charset="0"/>
                <a:cs typeface="Times New Roman" panose="02020603050405020304" pitchFamily="18" charset="0"/>
              </a:rPr>
              <a:t> </a:t>
            </a:r>
            <a:endParaRPr lang="en-US" sz="2300" b="1" dirty="0">
              <a:effectLst/>
              <a:ea typeface="Calibri" panose="020F0502020204030204" pitchFamily="34" charset="0"/>
              <a:cs typeface="Times New Roman" panose="02020603050405020304" pitchFamily="18" charset="0"/>
            </a:endParaRPr>
          </a:p>
          <a:p>
            <a:pPr marL="0">
              <a:spcBef>
                <a:spcPts val="0"/>
              </a:spcBef>
            </a:pPr>
            <a:r>
              <a:rPr lang="en-US" sz="2300" b="1" dirty="0">
                <a:solidFill>
                  <a:srgbClr val="000000"/>
                </a:solidFill>
                <a:effectLst/>
                <a:ea typeface="Times New Roman" panose="02020603050405020304" pitchFamily="18" charset="0"/>
                <a:cs typeface="Times New Roman" panose="02020603050405020304" pitchFamily="18" charset="0"/>
              </a:rPr>
              <a:t>Code of Ethics</a:t>
            </a:r>
          </a:p>
          <a:p>
            <a:pPr marL="0">
              <a:spcBef>
                <a:spcPts val="0"/>
              </a:spcBef>
            </a:pPr>
            <a:endParaRPr lang="en-US" sz="2300" b="1" dirty="0">
              <a:solidFill>
                <a:srgbClr val="000000"/>
              </a:solidFill>
              <a:effectLst/>
              <a:ea typeface="Times New Roman" panose="02020603050405020304" pitchFamily="18" charset="0"/>
              <a:cs typeface="Times New Roman" panose="02020603050405020304" pitchFamily="18" charset="0"/>
            </a:endParaRPr>
          </a:p>
          <a:p>
            <a:pPr marL="0">
              <a:spcBef>
                <a:spcPts val="0"/>
              </a:spcBef>
            </a:pPr>
            <a:r>
              <a:rPr lang="en-US" sz="2300" b="1" dirty="0">
                <a:ea typeface="Calibri" panose="020F0502020204030204" pitchFamily="34" charset="0"/>
                <a:cs typeface="Times New Roman" panose="02020603050405020304" pitchFamily="18" charset="0"/>
              </a:rPr>
              <a:t>Adaptation of Benner’s Model for Competencies, Professional Development</a:t>
            </a:r>
            <a:endParaRPr lang="en-US" sz="2300" b="1" dirty="0">
              <a:effectLst/>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2300" b="1"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2300" b="1" dirty="0">
                <a:solidFill>
                  <a:srgbClr val="000000"/>
                </a:solidFill>
                <a:effectLst/>
                <a:ea typeface="Times New Roman" panose="02020603050405020304" pitchFamily="18" charset="0"/>
                <a:cs typeface="Times New Roman" panose="02020603050405020304" pitchFamily="18" charset="0"/>
              </a:rPr>
              <a:t>Glossary</a:t>
            </a:r>
            <a:endParaRPr lang="en-US" sz="2300" b="1" dirty="0">
              <a:effectLst/>
              <a:ea typeface="Calibri" panose="020F0502020204030204" pitchFamily="34" charset="0"/>
              <a:cs typeface="Times New Roman" panose="02020603050405020304" pitchFamily="18" charset="0"/>
            </a:endParaRPr>
          </a:p>
          <a:p>
            <a:pPr lvl="1" indent="-342900">
              <a:spcBef>
                <a:spcPts val="0"/>
              </a:spcBef>
              <a:buFont typeface="Symbol" panose="05050102010706020507" pitchFamily="18" charset="2"/>
              <a:buChar char=""/>
            </a:pPr>
            <a:r>
              <a:rPr lang="en-US" sz="2300" b="1" dirty="0">
                <a:solidFill>
                  <a:srgbClr val="000000"/>
                </a:solidFill>
                <a:effectLst/>
                <a:ea typeface="Times New Roman" panose="02020603050405020304" pitchFamily="18" charset="0"/>
                <a:cs typeface="Times New Roman" panose="02020603050405020304" pitchFamily="18" charset="0"/>
              </a:rPr>
              <a:t>12 pages of definitions and acronyms commonly used in travel health</a:t>
            </a:r>
          </a:p>
          <a:p>
            <a:pPr lvl="1" indent="-342900">
              <a:spcBef>
                <a:spcPts val="0"/>
              </a:spcBef>
              <a:buFont typeface="Symbol" panose="05050102010706020507" pitchFamily="18" charset="2"/>
              <a:buChar char=""/>
            </a:pPr>
            <a:endParaRPr lang="en-US" sz="2300" b="1" dirty="0">
              <a:solidFill>
                <a:srgbClr val="000000"/>
              </a:solidFill>
              <a:ea typeface="Calibri" panose="020F0502020204030204" pitchFamily="34" charset="0"/>
              <a:cs typeface="Times New Roman" panose="02020603050405020304" pitchFamily="18" charset="0"/>
            </a:endParaRPr>
          </a:p>
          <a:p>
            <a:pPr lvl="1" indent="-342900">
              <a:spcBef>
                <a:spcPts val="0"/>
              </a:spcBef>
              <a:buFont typeface="Symbol" panose="05050102010706020507" pitchFamily="18" charset="2"/>
              <a:buChar char=""/>
            </a:pPr>
            <a:endParaRPr lang="en-US" sz="2300" b="1" dirty="0">
              <a:effectLst/>
              <a:ea typeface="Calibri" panose="020F0502020204030204" pitchFamily="34" charset="0"/>
              <a:cs typeface="Times New Roman" panose="02020603050405020304" pitchFamily="18" charset="0"/>
            </a:endParaRPr>
          </a:p>
          <a:p>
            <a:pPr marL="0" indent="0">
              <a:spcBef>
                <a:spcPts val="0"/>
              </a:spcBef>
              <a:buNone/>
            </a:pPr>
            <a:r>
              <a:rPr lang="en-US" sz="2300" b="1" dirty="0">
                <a:solidFill>
                  <a:srgbClr val="000000"/>
                </a:solidFill>
                <a:effectLst/>
                <a:ea typeface="Times New Roman" panose="02020603050405020304" pitchFamily="18" charset="0"/>
                <a:cs typeface="Times New Roman" panose="02020603050405020304" pitchFamily="18" charset="0"/>
              </a:rPr>
              <a:t> </a:t>
            </a:r>
            <a:r>
              <a:rPr lang="en-US" sz="2300" b="1" dirty="0">
                <a:solidFill>
                  <a:schemeClr val="accent1"/>
                </a:solidFill>
                <a:effectLst/>
                <a:ea typeface="Times New Roman" panose="02020603050405020304" pitchFamily="18" charset="0"/>
                <a:cs typeface="Times New Roman" panose="02020603050405020304" pitchFamily="18" charset="0"/>
              </a:rPr>
              <a:t>Official Definition of the Specialty: </a:t>
            </a:r>
          </a:p>
          <a:p>
            <a:pPr marL="0" indent="0">
              <a:spcBef>
                <a:spcPts val="0"/>
              </a:spcBef>
              <a:buNone/>
            </a:pPr>
            <a:endParaRPr lang="en-US" sz="2300" b="1" dirty="0">
              <a:solidFill>
                <a:schemeClr val="accent1"/>
              </a:solidFill>
              <a:effectLst/>
              <a:ea typeface="Times New Roman" panose="02020603050405020304" pitchFamily="18" charset="0"/>
              <a:cs typeface="Times New Roman" panose="02020603050405020304" pitchFamily="18" charset="0"/>
            </a:endParaRPr>
          </a:p>
          <a:p>
            <a:pPr marL="0" indent="0">
              <a:spcBef>
                <a:spcPts val="0"/>
              </a:spcBef>
              <a:buNone/>
            </a:pPr>
            <a:r>
              <a:rPr lang="en-US" sz="2300" b="1" i="1" dirty="0">
                <a:solidFill>
                  <a:schemeClr val="tx1"/>
                </a:solidFill>
              </a:rPr>
              <a:t>“Travel health nursing is the specialized nursing practice that advances the well-being of all travelers in all phases / stages of travel and in all settings.”</a:t>
            </a:r>
          </a:p>
          <a:p>
            <a:pPr marL="0" marR="0" indent="0">
              <a:spcBef>
                <a:spcPts val="0"/>
              </a:spcBef>
              <a:spcAft>
                <a:spcPts val="0"/>
              </a:spcAft>
              <a:buNone/>
            </a:pPr>
            <a:endParaRPr lang="en-US" sz="2300" b="1" dirty="0">
              <a:effectLst/>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descr="Graphical user interface, website&#10;&#10;Description automatically generated">
            <a:extLst>
              <a:ext uri="{FF2B5EF4-FFF2-40B4-BE49-F238E27FC236}">
                <a16:creationId xmlns:a16="http://schemas.microsoft.com/office/drawing/2014/main" id="{939525CE-FF2B-4F7A-8135-F6816DDC9F10}"/>
              </a:ext>
            </a:extLst>
          </p:cNvPr>
          <p:cNvPicPr>
            <a:picLocks noChangeAspect="1"/>
          </p:cNvPicPr>
          <p:nvPr/>
        </p:nvPicPr>
        <p:blipFill>
          <a:blip r:embed="rId2"/>
          <a:stretch>
            <a:fillRect/>
          </a:stretch>
        </p:blipFill>
        <p:spPr>
          <a:xfrm>
            <a:off x="10582459" y="420381"/>
            <a:ext cx="1140232" cy="1717950"/>
          </a:xfrm>
          <a:prstGeom prst="rect">
            <a:avLst/>
          </a:prstGeom>
        </p:spPr>
      </p:pic>
    </p:spTree>
    <p:extLst>
      <p:ext uri="{BB962C8B-B14F-4D97-AF65-F5344CB8AC3E}">
        <p14:creationId xmlns:p14="http://schemas.microsoft.com/office/powerpoint/2010/main" val="1071395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48FD-6475-4634-A846-619F86BE59B1}"/>
              </a:ext>
            </a:extLst>
          </p:cNvPr>
          <p:cNvSpPr>
            <a:spLocks noGrp="1"/>
          </p:cNvSpPr>
          <p:nvPr>
            <p:ph type="title"/>
          </p:nvPr>
        </p:nvSpPr>
        <p:spPr>
          <a:xfrm>
            <a:off x="121658" y="330964"/>
            <a:ext cx="9152344" cy="885620"/>
          </a:xfrm>
        </p:spPr>
        <p:txBody>
          <a:bodyPr>
            <a:normAutofit/>
          </a:bodyPr>
          <a:lstStyle/>
          <a:p>
            <a:r>
              <a:rPr lang="en-US" sz="2400" b="1" i="1" dirty="0"/>
              <a:t>What is the Professional Development Model for THNs</a:t>
            </a:r>
            <a:br>
              <a:rPr lang="en-US" sz="2400" b="1" i="1" dirty="0"/>
            </a:br>
            <a:r>
              <a:rPr lang="en-US" sz="2400" b="1" i="1" dirty="0"/>
              <a:t>Based on Benner ?</a:t>
            </a:r>
          </a:p>
        </p:txBody>
      </p:sp>
      <p:sp>
        <p:nvSpPr>
          <p:cNvPr id="3" name="Content Placeholder 2">
            <a:extLst>
              <a:ext uri="{FF2B5EF4-FFF2-40B4-BE49-F238E27FC236}">
                <a16:creationId xmlns:a16="http://schemas.microsoft.com/office/drawing/2014/main" id="{50FC50AA-4B02-4250-B2C5-759B246CC984}"/>
              </a:ext>
            </a:extLst>
          </p:cNvPr>
          <p:cNvSpPr>
            <a:spLocks noGrp="1"/>
          </p:cNvSpPr>
          <p:nvPr>
            <p:ph idx="1"/>
          </p:nvPr>
        </p:nvSpPr>
        <p:spPr>
          <a:xfrm>
            <a:off x="677334" y="1346091"/>
            <a:ext cx="8596668" cy="5352968"/>
          </a:xfrm>
        </p:spPr>
        <p:txBody>
          <a:bodyPr>
            <a:normAutofit fontScale="55000" lnSpcReduction="20000"/>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900" b="1" i="1" dirty="0">
                <a:effectLst/>
                <a:latin typeface="Calibri" panose="020F0502020204030204" pitchFamily="34" charset="0"/>
                <a:ea typeface="Calibri" panose="020F0502020204030204" pitchFamily="34" charset="0"/>
                <a:cs typeface="Times New Roman" panose="02020603050405020304" pitchFamily="18" charset="0"/>
              </a:rPr>
              <a:t>Clinical ladder program derived from model created by Dr. Patricia Benner, nursing theorist</a:t>
            </a:r>
          </a:p>
          <a:p>
            <a:pPr marL="0" marR="0" indent="0">
              <a:spcBef>
                <a:spcPts val="0"/>
              </a:spcBef>
              <a:spcAft>
                <a:spcPts val="0"/>
              </a:spcAft>
              <a:buNone/>
            </a:pPr>
            <a:endParaRPr lang="en-US" sz="29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900" b="1" i="1" dirty="0">
                <a:effectLst/>
                <a:latin typeface="Calibri" panose="020F0502020204030204" pitchFamily="34" charset="0"/>
                <a:ea typeface="Calibri" panose="020F0502020204030204" pitchFamily="34" charset="0"/>
                <a:cs typeface="Times New Roman" panose="02020603050405020304" pitchFamily="18" charset="0"/>
              </a:rPr>
              <a:t>Serves as a model for the </a:t>
            </a:r>
            <a:r>
              <a:rPr lang="en-US" sz="2900" b="1" i="1" dirty="0">
                <a:latin typeface="Calibri" panose="020F0502020204030204" pitchFamily="34" charset="0"/>
                <a:ea typeface="Calibri" panose="020F0502020204030204" pitchFamily="34" charset="0"/>
                <a:cs typeface="Times New Roman" panose="02020603050405020304" pitchFamily="18" charset="0"/>
              </a:rPr>
              <a:t>development</a:t>
            </a:r>
            <a:r>
              <a:rPr lang="en-US" sz="2900" b="1" i="1" dirty="0">
                <a:effectLst/>
                <a:latin typeface="Calibri" panose="020F0502020204030204" pitchFamily="34" charset="0"/>
                <a:ea typeface="Calibri" panose="020F0502020204030204" pitchFamily="34" charset="0"/>
                <a:cs typeface="Times New Roman" panose="02020603050405020304" pitchFamily="18" charset="0"/>
              </a:rPr>
              <a:t> of THN clinical competence, professional advancement </a:t>
            </a:r>
          </a:p>
          <a:p>
            <a:pPr marL="0" marR="0" indent="0">
              <a:spcBef>
                <a:spcPts val="0"/>
              </a:spcBef>
              <a:spcAft>
                <a:spcPts val="0"/>
              </a:spcAft>
              <a:buNone/>
            </a:pPr>
            <a:r>
              <a:rPr lang="en-US" sz="2900" i="1" dirty="0">
                <a:effectLst/>
                <a:latin typeface="Calibri" panose="020F0502020204030204" pitchFamily="34" charset="0"/>
                <a:ea typeface="Calibri" panose="020F0502020204030204" pitchFamily="34" charset="0"/>
                <a:cs typeface="Times New Roman" panose="02020603050405020304" pitchFamily="18" charset="0"/>
              </a:rPr>
              <a:t> </a:t>
            </a:r>
            <a:r>
              <a:rPr lang="en-US" sz="2500" i="1"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spcBef>
                <a:spcPts val="0"/>
              </a:spcBef>
              <a:spcAft>
                <a:spcPts val="0"/>
              </a:spcAft>
              <a:buNone/>
            </a:pPr>
            <a:r>
              <a:rPr lang="en-US" sz="2900" b="1" dirty="0">
                <a:effectLst/>
                <a:latin typeface="Calibri" panose="020F0502020204030204" pitchFamily="34" charset="0"/>
                <a:ea typeface="Calibri" panose="020F0502020204030204" pitchFamily="34" charset="0"/>
                <a:cs typeface="Times New Roman" panose="02020603050405020304" pitchFamily="18" charset="0"/>
              </a:rPr>
              <a:t>Five Stages of Clinical Competence for the Travel Health Nurse:</a:t>
            </a:r>
          </a:p>
          <a:p>
            <a:pPr marL="0" marR="0" indent="0">
              <a:spcBef>
                <a:spcPts val="0"/>
              </a:spcBef>
              <a:spcAft>
                <a:spcPts val="0"/>
              </a:spcAft>
              <a:buNone/>
            </a:pPr>
            <a:endParaRPr lang="en-US" sz="29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900" b="1" dirty="0">
                <a:effectLst/>
                <a:latin typeface="Calibri" panose="020F0502020204030204" pitchFamily="34" charset="0"/>
                <a:ea typeface="Calibri" panose="020F0502020204030204" pitchFamily="34" charset="0"/>
                <a:cs typeface="Times New Roman" panose="02020603050405020304" pitchFamily="18" charset="0"/>
              </a:rPr>
              <a:t>Novice level:</a:t>
            </a:r>
            <a:r>
              <a:rPr lang="en-US" sz="2900" dirty="0">
                <a:effectLst/>
                <a:latin typeface="Calibri" panose="020F0502020204030204" pitchFamily="34" charset="0"/>
                <a:ea typeface="Calibri" panose="020F0502020204030204" pitchFamily="34" charset="0"/>
                <a:cs typeface="Times New Roman" panose="02020603050405020304" pitchFamily="18" charset="0"/>
              </a:rPr>
              <a:t> New to Travel Health, needs careful ongoing supervision and active mentoring</a:t>
            </a:r>
          </a:p>
          <a:p>
            <a:pPr marL="342900" marR="0" lvl="0" indent="-342900">
              <a:spcBef>
                <a:spcPts val="0"/>
              </a:spcBef>
              <a:spcAft>
                <a:spcPts val="0"/>
              </a:spcAft>
              <a:buFont typeface="+mj-lt"/>
              <a:buAutoNum type="arabicPeriod"/>
            </a:pPr>
            <a:endParaRPr lang="en-US" sz="29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900" b="1" dirty="0">
                <a:effectLst/>
                <a:latin typeface="Calibri" panose="020F0502020204030204" pitchFamily="34" charset="0"/>
                <a:ea typeface="Calibri" panose="020F0502020204030204" pitchFamily="34" charset="0"/>
                <a:cs typeface="Times New Roman" panose="02020603050405020304" pitchFamily="18" charset="0"/>
              </a:rPr>
              <a:t>Advanced beginner:</a:t>
            </a:r>
            <a:r>
              <a:rPr lang="en-US" sz="2900" dirty="0">
                <a:effectLst/>
                <a:latin typeface="Calibri" panose="020F0502020204030204" pitchFamily="34" charset="0"/>
                <a:ea typeface="Calibri" panose="020F0502020204030204" pitchFamily="34" charset="0"/>
                <a:cs typeface="Times New Roman" panose="02020603050405020304" pitchFamily="18" charset="0"/>
              </a:rPr>
              <a:t> Some experience with more complex travelers; needs less direct supervision with uncomplicated traveler encounters</a:t>
            </a:r>
          </a:p>
          <a:p>
            <a:pPr marL="342900" marR="0" lvl="0" indent="-342900">
              <a:spcBef>
                <a:spcPts val="0"/>
              </a:spcBef>
              <a:spcAft>
                <a:spcPts val="0"/>
              </a:spcAft>
              <a:buFont typeface="+mj-lt"/>
              <a:buAutoNum type="arabicPeriod"/>
            </a:pPr>
            <a:endParaRPr lang="en-US" sz="29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900" b="1" dirty="0">
                <a:effectLst/>
                <a:latin typeface="Calibri" panose="020F0502020204030204" pitchFamily="34" charset="0"/>
                <a:ea typeface="Calibri" panose="020F0502020204030204" pitchFamily="34" charset="0"/>
                <a:cs typeface="Times New Roman" panose="02020603050405020304" pitchFamily="18" charset="0"/>
              </a:rPr>
              <a:t>Competent:</a:t>
            </a:r>
            <a:r>
              <a:rPr lang="en-US" sz="2900" dirty="0">
                <a:effectLst/>
                <a:latin typeface="Calibri" panose="020F0502020204030204" pitchFamily="34" charset="0"/>
                <a:ea typeface="Calibri" panose="020F0502020204030204" pitchFamily="34" charset="0"/>
                <a:cs typeface="Times New Roman" panose="02020603050405020304" pitchFamily="18" charset="0"/>
              </a:rPr>
              <a:t> Fully meets all minimum competencies for the specialty; provides quality pre-travel care in accordance with standards without supervision </a:t>
            </a:r>
          </a:p>
          <a:p>
            <a:pPr marL="342900" marR="0" lvl="0" indent="-342900">
              <a:spcBef>
                <a:spcPts val="0"/>
              </a:spcBef>
              <a:spcAft>
                <a:spcPts val="0"/>
              </a:spcAft>
              <a:buFont typeface="+mj-lt"/>
              <a:buAutoNum type="arabicPeriod"/>
            </a:pPr>
            <a:endParaRPr lang="en-US" sz="29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900" b="1" dirty="0">
                <a:effectLst/>
                <a:latin typeface="Calibri" panose="020F0502020204030204" pitchFamily="34" charset="0"/>
                <a:ea typeface="Calibri" panose="020F0502020204030204" pitchFamily="34" charset="0"/>
                <a:cs typeface="Times New Roman" panose="02020603050405020304" pitchFamily="18" charset="0"/>
              </a:rPr>
              <a:t>Proficient:</a:t>
            </a:r>
            <a:r>
              <a:rPr lang="en-US" sz="2900" dirty="0">
                <a:effectLst/>
                <a:latin typeface="Calibri" panose="020F0502020204030204" pitchFamily="34" charset="0"/>
                <a:ea typeface="Calibri" panose="020F0502020204030204" pitchFamily="34" charset="0"/>
                <a:cs typeface="Times New Roman" panose="02020603050405020304" pitchFamily="18" charset="0"/>
              </a:rPr>
              <a:t> Anticipates with confidence the need to modify routine approaches to pre-travel care for a wide variety of travelers. See situations as “wholes” rather than parts  </a:t>
            </a:r>
          </a:p>
          <a:p>
            <a:pPr marL="342900" marR="0" lvl="0" indent="-342900">
              <a:spcBef>
                <a:spcPts val="0"/>
              </a:spcBef>
              <a:spcAft>
                <a:spcPts val="0"/>
              </a:spcAft>
              <a:buFont typeface="+mj-lt"/>
              <a:buAutoNum type="arabicPeriod"/>
            </a:pPr>
            <a:endParaRPr lang="en-US" sz="29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2900" b="1" dirty="0">
                <a:effectLst/>
                <a:latin typeface="Calibri" panose="020F0502020204030204" pitchFamily="34" charset="0"/>
                <a:ea typeface="Calibri" panose="020F0502020204030204" pitchFamily="34" charset="0"/>
                <a:cs typeface="Times New Roman" panose="02020603050405020304" pitchFamily="18" charset="0"/>
              </a:rPr>
              <a:t>Expert:</a:t>
            </a:r>
            <a:r>
              <a:rPr lang="en-US" sz="2900" dirty="0">
                <a:effectLst/>
                <a:latin typeface="Calibri" panose="020F0502020204030204" pitchFamily="34" charset="0"/>
                <a:ea typeface="Calibri" panose="020F0502020204030204" pitchFamily="34" charset="0"/>
                <a:cs typeface="Times New Roman" panose="02020603050405020304" pitchFamily="18" charset="0"/>
              </a:rPr>
              <a:t> Has a deep understanding of the specialty; an intuitive grasp of travel health issues; flexible and proficient.  Looked to be peers as the </a:t>
            </a:r>
            <a:r>
              <a:rPr lang="en-US" sz="2900">
                <a:effectLst/>
                <a:latin typeface="Calibri" panose="020F0502020204030204" pitchFamily="34" charset="0"/>
                <a:ea typeface="Calibri" panose="020F0502020204030204" pitchFamily="34" charset="0"/>
                <a:cs typeface="Times New Roman" panose="02020603050405020304" pitchFamily="18" charset="0"/>
              </a:rPr>
              <a:t>clinical authority</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9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25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Benner, P. (1984). From Novice to Expert: Excellence and Power in Clinical Nursing Practice.  Menlo Park, CA: Addison-Wesley</a:t>
            </a:r>
          </a:p>
          <a:p>
            <a:endParaRPr lang="en-US" dirty="0"/>
          </a:p>
        </p:txBody>
      </p:sp>
      <p:pic>
        <p:nvPicPr>
          <p:cNvPr id="4" name="Picture 2" descr="Biography of Patricia Benner - Educating Nurses">
            <a:extLst>
              <a:ext uri="{FF2B5EF4-FFF2-40B4-BE49-F238E27FC236}">
                <a16:creationId xmlns:a16="http://schemas.microsoft.com/office/drawing/2014/main" id="{58ACB97B-669B-4227-8BD2-BA345819B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7630" y="330963"/>
            <a:ext cx="1320007" cy="1650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392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29790-E047-4F3B-8687-54887A575201}"/>
              </a:ext>
            </a:extLst>
          </p:cNvPr>
          <p:cNvSpPr>
            <a:spLocks noGrp="1"/>
          </p:cNvSpPr>
          <p:nvPr>
            <p:ph type="title"/>
          </p:nvPr>
        </p:nvSpPr>
        <p:spPr/>
        <p:txBody>
          <a:bodyPr/>
          <a:lstStyle/>
          <a:p>
            <a:r>
              <a:rPr lang="en-US" b="1" i="1" dirty="0"/>
              <a:t>Why a Code of Ethics?</a:t>
            </a:r>
          </a:p>
        </p:txBody>
      </p:sp>
      <p:sp>
        <p:nvSpPr>
          <p:cNvPr id="3" name="Content Placeholder 2">
            <a:extLst>
              <a:ext uri="{FF2B5EF4-FFF2-40B4-BE49-F238E27FC236}">
                <a16:creationId xmlns:a16="http://schemas.microsoft.com/office/drawing/2014/main" id="{BE67623A-FEAC-45C7-963C-D863383168E2}"/>
              </a:ext>
            </a:extLst>
          </p:cNvPr>
          <p:cNvSpPr>
            <a:spLocks noGrp="1"/>
          </p:cNvSpPr>
          <p:nvPr>
            <p:ph idx="1"/>
          </p:nvPr>
        </p:nvSpPr>
        <p:spPr>
          <a:xfrm>
            <a:off x="677334" y="1577635"/>
            <a:ext cx="8596668" cy="4463728"/>
          </a:xfrm>
        </p:spPr>
        <p:txBody>
          <a:bodyPr/>
          <a:lstStyle/>
          <a:p>
            <a:endParaRPr lang="en-US" dirty="0"/>
          </a:p>
          <a:p>
            <a:r>
              <a:rPr lang="en-US" b="1" dirty="0"/>
              <a:t>The essential foundation that informs everything we do professionally</a:t>
            </a:r>
          </a:p>
          <a:p>
            <a:pPr marL="0" indent="0">
              <a:buNone/>
            </a:pPr>
            <a:endParaRPr lang="en-US" b="1" dirty="0"/>
          </a:p>
          <a:p>
            <a:r>
              <a:rPr lang="en-US" b="1" dirty="0"/>
              <a:t>While conflicts of interests are pervasive – our Code of Ethics</a:t>
            </a:r>
          </a:p>
          <a:p>
            <a:pPr marL="0" indent="0">
              <a:buNone/>
            </a:pPr>
            <a:endParaRPr lang="en-US" b="1" dirty="0"/>
          </a:p>
          <a:p>
            <a:pPr lvl="1"/>
            <a:r>
              <a:rPr lang="en-US" b="1" dirty="0"/>
              <a:t>Provides guidance and illuminates the path forward in all situations</a:t>
            </a:r>
          </a:p>
          <a:p>
            <a:pPr lvl="1"/>
            <a:r>
              <a:rPr lang="en-US" b="1" dirty="0"/>
              <a:t>Helps make nursing a standout among all the professions</a:t>
            </a:r>
          </a:p>
          <a:p>
            <a:pPr lvl="1"/>
            <a:r>
              <a:rPr lang="en-US" b="1" dirty="0"/>
              <a:t>Protects our “brand” as the most trusted profession – 19 years running</a:t>
            </a:r>
          </a:p>
          <a:p>
            <a:endParaRPr lang="en-US" dirty="0"/>
          </a:p>
        </p:txBody>
      </p:sp>
    </p:spTree>
    <p:extLst>
      <p:ext uri="{BB962C8B-B14F-4D97-AF65-F5344CB8AC3E}">
        <p14:creationId xmlns:p14="http://schemas.microsoft.com/office/powerpoint/2010/main" val="128801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EE52-2AA1-4D22-B247-38AA26215F50}"/>
              </a:ext>
            </a:extLst>
          </p:cNvPr>
          <p:cNvSpPr>
            <a:spLocks noGrp="1"/>
          </p:cNvSpPr>
          <p:nvPr>
            <p:ph type="title"/>
          </p:nvPr>
        </p:nvSpPr>
        <p:spPr>
          <a:xfrm>
            <a:off x="408144" y="188374"/>
            <a:ext cx="11380944" cy="820213"/>
          </a:xfrm>
        </p:spPr>
        <p:txBody>
          <a:bodyPr>
            <a:normAutofit fontScale="90000"/>
          </a:bodyPr>
          <a:lstStyle/>
          <a:p>
            <a:r>
              <a:rPr lang="en-US" sz="2400" b="1" dirty="0">
                <a:solidFill>
                  <a:schemeClr val="tx1"/>
                </a:solidFill>
              </a:rPr>
              <a:t>Another Resource: </a:t>
            </a:r>
            <a:br>
              <a:rPr lang="en-US" sz="2400" b="1" dirty="0">
                <a:solidFill>
                  <a:srgbClr val="7030A0"/>
                </a:solidFill>
              </a:rPr>
            </a:br>
            <a:r>
              <a:rPr lang="en-US" sz="2400" b="1" dirty="0"/>
              <a:t>academic.oup.com/jtm/article-abstract/28/1/taaa202/5958488?redirectedFrom=fulltext</a:t>
            </a:r>
          </a:p>
        </p:txBody>
      </p:sp>
      <p:pic>
        <p:nvPicPr>
          <p:cNvPr id="4" name="Picture 3">
            <a:extLst>
              <a:ext uri="{FF2B5EF4-FFF2-40B4-BE49-F238E27FC236}">
                <a16:creationId xmlns:a16="http://schemas.microsoft.com/office/drawing/2014/main" id="{2BD6DDEF-BB6F-4F61-8407-9B6362BE82B0}"/>
              </a:ext>
            </a:extLst>
          </p:cNvPr>
          <p:cNvPicPr>
            <a:picLocks noChangeAspect="1"/>
          </p:cNvPicPr>
          <p:nvPr/>
        </p:nvPicPr>
        <p:blipFill rotWithShape="1">
          <a:blip r:embed="rId2"/>
          <a:srcRect l="15451" t="7333" r="58090" b="5909"/>
          <a:stretch/>
        </p:blipFill>
        <p:spPr>
          <a:xfrm>
            <a:off x="1362749" y="1510917"/>
            <a:ext cx="5850710" cy="5125349"/>
          </a:xfrm>
          <a:prstGeom prst="rect">
            <a:avLst/>
          </a:prstGeom>
        </p:spPr>
      </p:pic>
    </p:spTree>
    <p:extLst>
      <p:ext uri="{BB962C8B-B14F-4D97-AF65-F5344CB8AC3E}">
        <p14:creationId xmlns:p14="http://schemas.microsoft.com/office/powerpoint/2010/main" val="123285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712B2-791F-4A64-B28C-B697DEE32F84}"/>
              </a:ext>
            </a:extLst>
          </p:cNvPr>
          <p:cNvSpPr>
            <a:spLocks noGrp="1"/>
          </p:cNvSpPr>
          <p:nvPr>
            <p:ph type="title"/>
          </p:nvPr>
        </p:nvSpPr>
        <p:spPr>
          <a:xfrm>
            <a:off x="180526" y="172676"/>
            <a:ext cx="9210716" cy="2757697"/>
          </a:xfrm>
        </p:spPr>
        <p:txBody>
          <a:bodyPr>
            <a:noAutofit/>
          </a:bodyPr>
          <a:lstStyle/>
          <a:p>
            <a:pPr algn="ctr"/>
            <a:r>
              <a:rPr lang="en-US" sz="3200" b="1" i="0" dirty="0">
                <a:solidFill>
                  <a:srgbClr val="000000"/>
                </a:solidFill>
                <a:effectLst/>
                <a:latin typeface="+mn-lt"/>
              </a:rPr>
              <a:t>Acknowledgements</a:t>
            </a:r>
            <a:br>
              <a:rPr lang="en-US" sz="2400" b="0" i="0" dirty="0">
                <a:solidFill>
                  <a:srgbClr val="000000"/>
                </a:solidFill>
                <a:effectLst/>
                <a:latin typeface="MontserratLight"/>
              </a:rPr>
            </a:br>
            <a:br>
              <a:rPr lang="en-US" sz="2400" b="0" i="0" dirty="0">
                <a:solidFill>
                  <a:srgbClr val="000000"/>
                </a:solidFill>
                <a:effectLst/>
                <a:latin typeface="MontserratLight"/>
              </a:rPr>
            </a:br>
            <a:r>
              <a:rPr lang="en-US" sz="2000" b="0" i="1" dirty="0">
                <a:solidFill>
                  <a:srgbClr val="000000"/>
                </a:solidFill>
                <a:effectLst/>
                <a:latin typeface="MontserratLight"/>
              </a:rPr>
              <a:t>“ANA is pleased to recognize the specialty status of this essential area of nursing practice,” said ANA President Ernest Grant, PhD, RN, FAAN. “It’s a privilege to play such a vital role protecting the public and ensuring nursing practice maintains the highest and relevant clinical, research and educational domains. Granting this specialty recognition underscores the importance of nursing’s contribution to the global impact of travelers’ health and safety.”</a:t>
            </a:r>
            <a:endParaRPr lang="en-US" sz="2000" i="1" dirty="0"/>
          </a:p>
        </p:txBody>
      </p:sp>
      <p:sp>
        <p:nvSpPr>
          <p:cNvPr id="4" name="Content Placeholder 3">
            <a:extLst>
              <a:ext uri="{FF2B5EF4-FFF2-40B4-BE49-F238E27FC236}">
                <a16:creationId xmlns:a16="http://schemas.microsoft.com/office/drawing/2014/main" id="{B94946EE-1B74-4079-AEF2-53F172741D05}"/>
              </a:ext>
            </a:extLst>
          </p:cNvPr>
          <p:cNvSpPr>
            <a:spLocks noGrp="1"/>
          </p:cNvSpPr>
          <p:nvPr>
            <p:ph sz="half" idx="2"/>
          </p:nvPr>
        </p:nvSpPr>
        <p:spPr>
          <a:xfrm>
            <a:off x="4026500" y="3323062"/>
            <a:ext cx="6353706" cy="2757697"/>
          </a:xfrm>
        </p:spPr>
        <p:txBody>
          <a:bodyPr>
            <a:normAutofit fontScale="92500" lnSpcReduction="20000"/>
          </a:bodyPr>
          <a:lstStyle/>
          <a:p>
            <a:pPr marL="45720" indent="0">
              <a:buNone/>
            </a:pPr>
            <a:r>
              <a:rPr lang="en-US" b="1" i="1" dirty="0"/>
              <a:t>Task Force of Expert Authors:          ANA Technical Advisors:</a:t>
            </a:r>
          </a:p>
          <a:p>
            <a:r>
              <a:rPr lang="en-US" b="1" dirty="0"/>
              <a:t> Sue Ann McDevitt                            Carol Bickford</a:t>
            </a:r>
          </a:p>
          <a:p>
            <a:r>
              <a:rPr lang="en-US" b="1" dirty="0"/>
              <a:t> Julie Richards				     Erin Walpole</a:t>
            </a:r>
          </a:p>
          <a:p>
            <a:r>
              <a:rPr lang="en-US" b="1" dirty="0"/>
              <a:t> Mette Riis                         		</a:t>
            </a:r>
          </a:p>
          <a:p>
            <a:r>
              <a:rPr lang="en-US" b="1" dirty="0"/>
              <a:t> Elaine Rosenblatt </a:t>
            </a:r>
          </a:p>
          <a:p>
            <a:r>
              <a:rPr lang="en-US" b="1" dirty="0"/>
              <a:t> Candace Sandal</a:t>
            </a:r>
          </a:p>
          <a:p>
            <a:r>
              <a:rPr lang="en-US" b="1" dirty="0"/>
              <a:t> Sandy Weinberg</a:t>
            </a:r>
          </a:p>
          <a:p>
            <a:r>
              <a:rPr lang="en-US" b="1" dirty="0"/>
              <a:t> Gail Rosselot, Chair</a:t>
            </a:r>
          </a:p>
        </p:txBody>
      </p:sp>
      <p:pic>
        <p:nvPicPr>
          <p:cNvPr id="5" name="Content Placeholder 5" descr="Graphical user interface, website&#10;&#10;Description automatically generated">
            <a:extLst>
              <a:ext uri="{FF2B5EF4-FFF2-40B4-BE49-F238E27FC236}">
                <a16:creationId xmlns:a16="http://schemas.microsoft.com/office/drawing/2014/main" id="{9FFB81AA-9880-44D3-A86C-B0FC4E65976F}"/>
              </a:ext>
            </a:extLst>
          </p:cNvPr>
          <p:cNvPicPr>
            <a:picLocks noGrp="1" noChangeAspect="1"/>
          </p:cNvPicPr>
          <p:nvPr>
            <p:ph sz="half" idx="1"/>
          </p:nvPr>
        </p:nvPicPr>
        <p:blipFill>
          <a:blip r:embed="rId2"/>
          <a:stretch>
            <a:fillRect/>
          </a:stretch>
        </p:blipFill>
        <p:spPr>
          <a:xfrm>
            <a:off x="1118472" y="3039069"/>
            <a:ext cx="1644808" cy="2478178"/>
          </a:xfrm>
        </p:spPr>
      </p:pic>
      <p:sp>
        <p:nvSpPr>
          <p:cNvPr id="6" name="TextBox 5">
            <a:extLst>
              <a:ext uri="{FF2B5EF4-FFF2-40B4-BE49-F238E27FC236}">
                <a16:creationId xmlns:a16="http://schemas.microsoft.com/office/drawing/2014/main" id="{2D8A2570-CAC6-466C-8339-039921A960AF}"/>
              </a:ext>
            </a:extLst>
          </p:cNvPr>
          <p:cNvSpPr txBox="1"/>
          <p:nvPr/>
        </p:nvSpPr>
        <p:spPr>
          <a:xfrm>
            <a:off x="545500" y="6127595"/>
            <a:ext cx="4089291" cy="369332"/>
          </a:xfrm>
          <a:prstGeom prst="rect">
            <a:avLst/>
          </a:prstGeom>
          <a:noFill/>
        </p:spPr>
        <p:txBody>
          <a:bodyPr wrap="square" rtlCol="0">
            <a:spAutoFit/>
          </a:bodyPr>
          <a:lstStyle/>
          <a:p>
            <a:r>
              <a:rPr lang="en-US" b="1" dirty="0"/>
              <a:t>www.nursingworld.org/nurses-books</a:t>
            </a:r>
          </a:p>
        </p:txBody>
      </p:sp>
      <p:sp>
        <p:nvSpPr>
          <p:cNvPr id="3" name="TextBox 2">
            <a:extLst>
              <a:ext uri="{FF2B5EF4-FFF2-40B4-BE49-F238E27FC236}">
                <a16:creationId xmlns:a16="http://schemas.microsoft.com/office/drawing/2014/main" id="{29A266A0-EE6A-4A2E-B03D-58F774EFE421}"/>
              </a:ext>
            </a:extLst>
          </p:cNvPr>
          <p:cNvSpPr txBox="1"/>
          <p:nvPr/>
        </p:nvSpPr>
        <p:spPr>
          <a:xfrm>
            <a:off x="7181768" y="4956597"/>
            <a:ext cx="4899098" cy="830997"/>
          </a:xfrm>
          <a:prstGeom prst="rect">
            <a:avLst/>
          </a:prstGeom>
          <a:noFill/>
        </p:spPr>
        <p:txBody>
          <a:bodyPr wrap="none" rtlCol="0">
            <a:spAutoFit/>
          </a:bodyPr>
          <a:lstStyle/>
          <a:p>
            <a:r>
              <a:rPr lang="en-US" sz="1600" i="1" dirty="0"/>
              <a:t>And our sincere thanks to the many</a:t>
            </a:r>
          </a:p>
          <a:p>
            <a:r>
              <a:rPr lang="en-US" sz="1600" i="1" dirty="0"/>
              <a:t>members and travel health stakeholders who </a:t>
            </a:r>
          </a:p>
          <a:p>
            <a:r>
              <a:rPr lang="en-US" sz="1600" i="1" dirty="0"/>
              <a:t>encouraged and supported this multi-year project!</a:t>
            </a:r>
          </a:p>
        </p:txBody>
      </p:sp>
    </p:spTree>
    <p:extLst>
      <p:ext uri="{BB962C8B-B14F-4D97-AF65-F5344CB8AC3E}">
        <p14:creationId xmlns:p14="http://schemas.microsoft.com/office/powerpoint/2010/main" val="2437891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9F62A0-2BEC-4036-B7D8-8E3FBA2C5AE6}"/>
              </a:ext>
            </a:extLst>
          </p:cNvPr>
          <p:cNvSpPr>
            <a:spLocks noGrp="1"/>
          </p:cNvSpPr>
          <p:nvPr>
            <p:ph type="title"/>
          </p:nvPr>
        </p:nvSpPr>
        <p:spPr/>
        <p:txBody>
          <a:bodyPr>
            <a:noAutofit/>
          </a:bodyPr>
          <a:lstStyle/>
          <a:p>
            <a:r>
              <a:rPr lang="en-US" sz="3200" b="1" dirty="0"/>
              <a:t>Why is CDC located in Atlanta?</a:t>
            </a:r>
          </a:p>
        </p:txBody>
      </p:sp>
      <p:pic>
        <p:nvPicPr>
          <p:cNvPr id="1026" name="Picture 2" descr="Police: Missing CDC Worker&amp;#39;s Body Recovered in Atlanta River | Snopes.com">
            <a:extLst>
              <a:ext uri="{FF2B5EF4-FFF2-40B4-BE49-F238E27FC236}">
                <a16:creationId xmlns:a16="http://schemas.microsoft.com/office/drawing/2014/main" id="{851AFE98-733C-457A-8499-3CDA44423836}"/>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8494" r="1849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842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D28F07-5E6B-401F-A26E-6D9EA30D33A0}"/>
              </a:ext>
            </a:extLst>
          </p:cNvPr>
          <p:cNvSpPr>
            <a:spLocks noGrp="1"/>
          </p:cNvSpPr>
          <p:nvPr>
            <p:ph type="title"/>
          </p:nvPr>
        </p:nvSpPr>
        <p:spPr/>
        <p:txBody>
          <a:bodyPr>
            <a:noAutofit/>
          </a:bodyPr>
          <a:lstStyle/>
          <a:p>
            <a:r>
              <a:rPr lang="en-US" sz="3600" b="1" dirty="0"/>
              <a:t>In what year was ATHNA incorporated?</a:t>
            </a:r>
          </a:p>
        </p:txBody>
      </p:sp>
      <p:pic>
        <p:nvPicPr>
          <p:cNvPr id="7" name="Picture 2">
            <a:extLst>
              <a:ext uri="{FF2B5EF4-FFF2-40B4-BE49-F238E27FC236}">
                <a16:creationId xmlns:a16="http://schemas.microsoft.com/office/drawing/2014/main" id="{BC16C0B1-A65A-4E8C-94F0-DC634772FF4E}"/>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30403" r="38828"/>
          <a:stretch/>
        </p:blipFill>
        <p:spPr bwMode="auto">
          <a:xfrm>
            <a:off x="2970508" y="720855"/>
            <a:ext cx="3667113" cy="3873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917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48E4E3-B3C7-491A-83D2-7B04EB3F1569}"/>
              </a:ext>
            </a:extLst>
          </p:cNvPr>
          <p:cNvSpPr>
            <a:spLocks noGrp="1"/>
          </p:cNvSpPr>
          <p:nvPr>
            <p:ph type="subTitle" idx="1"/>
          </p:nvPr>
        </p:nvSpPr>
        <p:spPr/>
        <p:txBody>
          <a:bodyPr>
            <a:normAutofit fontScale="92500" lnSpcReduction="10000"/>
          </a:bodyPr>
          <a:lstStyle/>
          <a:p>
            <a:pPr algn="ctr"/>
            <a:r>
              <a:rPr lang="en-US" sz="3200" b="1" dirty="0"/>
              <a:t>Questions about the Scope &amp; Standards?</a:t>
            </a:r>
          </a:p>
          <a:p>
            <a:pPr algn="ctr"/>
            <a:r>
              <a:rPr lang="en-US" sz="3200" b="1" dirty="0"/>
              <a:t>info@athna.org</a:t>
            </a:r>
          </a:p>
        </p:txBody>
      </p:sp>
      <p:pic>
        <p:nvPicPr>
          <p:cNvPr id="4098" name="Picture 2" descr="Key Questions to Ask to Retain Top Clients - IAPA">
            <a:extLst>
              <a:ext uri="{FF2B5EF4-FFF2-40B4-BE49-F238E27FC236}">
                <a16:creationId xmlns:a16="http://schemas.microsoft.com/office/drawing/2014/main" id="{703FC1BC-02F1-491A-A510-F5549D31D0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285" y="1491305"/>
            <a:ext cx="47625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128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1" name="Rectangle 19">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21">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5245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23">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1267"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29">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2712"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6"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Isosceles Triangle 33">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25887"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Freeform: Shape 35">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467"/>
            <a:ext cx="9175713"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1072F3-02E1-403A-9B0F-979C85408820}"/>
              </a:ext>
            </a:extLst>
          </p:cNvPr>
          <p:cNvSpPr>
            <a:spLocks noGrp="1"/>
          </p:cNvSpPr>
          <p:nvPr>
            <p:ph type="title"/>
          </p:nvPr>
        </p:nvSpPr>
        <p:spPr>
          <a:xfrm>
            <a:off x="1554120" y="1020871"/>
            <a:ext cx="6960759" cy="2849671"/>
          </a:xfrm>
        </p:spPr>
        <p:txBody>
          <a:bodyPr vert="horz" lIns="91440" tIns="45720" rIns="91440" bIns="45720" rtlCol="0" anchor="b">
            <a:normAutofit/>
          </a:bodyPr>
          <a:lstStyle/>
          <a:p>
            <a:pPr>
              <a:lnSpc>
                <a:spcPct val="90000"/>
              </a:lnSpc>
            </a:pPr>
            <a:r>
              <a:rPr lang="en-US" sz="4400" b="1" dirty="0">
                <a:solidFill>
                  <a:srgbClr val="FFFFFF"/>
                </a:solidFill>
              </a:rPr>
              <a:t>What is the #1 Cause of Traveler Death?</a:t>
            </a:r>
          </a:p>
        </p:txBody>
      </p:sp>
      <p:sp>
        <p:nvSpPr>
          <p:cNvPr id="50" name="Isosceles Triangle 37">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92146" y="3271487"/>
            <a:ext cx="220660" cy="18643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564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1B146-634E-4E19-A581-DF81281D116A}"/>
              </a:ext>
            </a:extLst>
          </p:cNvPr>
          <p:cNvSpPr>
            <a:spLocks noGrp="1"/>
          </p:cNvSpPr>
          <p:nvPr>
            <p:ph type="title"/>
          </p:nvPr>
        </p:nvSpPr>
        <p:spPr/>
        <p:txBody>
          <a:bodyPr/>
          <a:lstStyle/>
          <a:p>
            <a:r>
              <a:rPr lang="en-US" b="1" dirty="0"/>
              <a:t>Agenda</a:t>
            </a:r>
          </a:p>
        </p:txBody>
      </p:sp>
      <p:sp>
        <p:nvSpPr>
          <p:cNvPr id="3" name="Content Placeholder 2">
            <a:extLst>
              <a:ext uri="{FF2B5EF4-FFF2-40B4-BE49-F238E27FC236}">
                <a16:creationId xmlns:a16="http://schemas.microsoft.com/office/drawing/2014/main" id="{4853352E-9D69-47CA-95B8-BE150C837370}"/>
              </a:ext>
            </a:extLst>
          </p:cNvPr>
          <p:cNvSpPr>
            <a:spLocks noGrp="1"/>
          </p:cNvSpPr>
          <p:nvPr>
            <p:ph idx="1"/>
          </p:nvPr>
        </p:nvSpPr>
        <p:spPr/>
        <p:txBody>
          <a:bodyPr/>
          <a:lstStyle/>
          <a:p>
            <a:r>
              <a:rPr lang="en-US" b="1" dirty="0"/>
              <a:t>Welcome- Sandy Weinberg, Interim President</a:t>
            </a:r>
          </a:p>
          <a:p>
            <a:r>
              <a:rPr lang="en-US" b="1" dirty="0"/>
              <a:t>Entering Our Raffle</a:t>
            </a:r>
          </a:p>
          <a:p>
            <a:r>
              <a:rPr lang="en-US" b="1" i="1" dirty="0"/>
              <a:t>Travel Health Nursing: Scope &amp; Standards</a:t>
            </a:r>
            <a:r>
              <a:rPr lang="en-US" b="1" dirty="0"/>
              <a:t>- What Our Authors Say</a:t>
            </a:r>
          </a:p>
          <a:p>
            <a:r>
              <a:rPr lang="en-US" b="1" dirty="0"/>
              <a:t>Q&amp;A- Questions Members Have about the S&amp;S</a:t>
            </a:r>
          </a:p>
          <a:p>
            <a:r>
              <a:rPr lang="en-US" b="1" dirty="0"/>
              <a:t>Introducing the 2021 Class of ATHNA Directors</a:t>
            </a:r>
          </a:p>
          <a:p>
            <a:r>
              <a:rPr lang="en-US" b="1" dirty="0"/>
              <a:t>A Word About Certification: Achieving the Next Professional Achievement</a:t>
            </a:r>
          </a:p>
          <a:p>
            <a:r>
              <a:rPr lang="en-US" b="1" dirty="0"/>
              <a:t>More time for Q&amp;A</a:t>
            </a:r>
          </a:p>
          <a:p>
            <a:r>
              <a:rPr lang="en-US" b="1" dirty="0"/>
              <a:t>A Toast to Our Members!</a:t>
            </a:r>
          </a:p>
          <a:p>
            <a:endParaRPr lang="en-US" dirty="0"/>
          </a:p>
        </p:txBody>
      </p:sp>
      <p:pic>
        <p:nvPicPr>
          <p:cNvPr id="5" name="Picture 4" descr="A picture containing text, clipart&#10;&#10;Description automatically generated">
            <a:extLst>
              <a:ext uri="{FF2B5EF4-FFF2-40B4-BE49-F238E27FC236}">
                <a16:creationId xmlns:a16="http://schemas.microsoft.com/office/drawing/2014/main" id="{2F22D6AA-0304-41B2-AFB3-9404B98D4661}"/>
              </a:ext>
            </a:extLst>
          </p:cNvPr>
          <p:cNvPicPr>
            <a:picLocks noChangeAspect="1"/>
          </p:cNvPicPr>
          <p:nvPr/>
        </p:nvPicPr>
        <p:blipFill>
          <a:blip r:embed="rId2"/>
          <a:stretch>
            <a:fillRect/>
          </a:stretch>
        </p:blipFill>
        <p:spPr>
          <a:xfrm>
            <a:off x="4141678" y="5133975"/>
            <a:ext cx="1114425" cy="1114425"/>
          </a:xfrm>
          <a:prstGeom prst="rect">
            <a:avLst/>
          </a:prstGeom>
        </p:spPr>
      </p:pic>
    </p:spTree>
    <p:extLst>
      <p:ext uri="{BB962C8B-B14F-4D97-AF65-F5344CB8AC3E}">
        <p14:creationId xmlns:p14="http://schemas.microsoft.com/office/powerpoint/2010/main" val="3709273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3609B-9957-4114-A53D-00F95A9B8D99}"/>
              </a:ext>
            </a:extLst>
          </p:cNvPr>
          <p:cNvSpPr>
            <a:spLocks noGrp="1"/>
          </p:cNvSpPr>
          <p:nvPr>
            <p:ph type="title"/>
          </p:nvPr>
        </p:nvSpPr>
        <p:spPr>
          <a:xfrm>
            <a:off x="141358" y="1307548"/>
            <a:ext cx="9435546" cy="622852"/>
          </a:xfrm>
        </p:spPr>
        <p:txBody>
          <a:bodyPr>
            <a:normAutofit fontScale="90000"/>
          </a:bodyPr>
          <a:lstStyle/>
          <a:p>
            <a:pPr algn="ctr"/>
            <a:br>
              <a:rPr lang="en-US" b="1" dirty="0"/>
            </a:br>
            <a:r>
              <a:rPr lang="en-US" b="1" dirty="0"/>
              <a:t>Introducing the 2021 Class of ATHNA Directors</a:t>
            </a:r>
          </a:p>
        </p:txBody>
      </p:sp>
      <p:sp>
        <p:nvSpPr>
          <p:cNvPr id="3" name="Content Placeholder 2">
            <a:extLst>
              <a:ext uri="{FF2B5EF4-FFF2-40B4-BE49-F238E27FC236}">
                <a16:creationId xmlns:a16="http://schemas.microsoft.com/office/drawing/2014/main" id="{21651C96-0467-4E01-B236-8E0C25BAAB01}"/>
              </a:ext>
            </a:extLst>
          </p:cNvPr>
          <p:cNvSpPr>
            <a:spLocks noGrp="1"/>
          </p:cNvSpPr>
          <p:nvPr>
            <p:ph idx="1"/>
          </p:nvPr>
        </p:nvSpPr>
        <p:spPr>
          <a:xfrm>
            <a:off x="677334" y="2554827"/>
            <a:ext cx="8596668" cy="3486536"/>
          </a:xfrm>
        </p:spPr>
        <p:txBody>
          <a:bodyPr>
            <a:normAutofit/>
          </a:bodyPr>
          <a:lstStyle/>
          <a:p>
            <a:endParaRPr lang="en-US" dirty="0"/>
          </a:p>
          <a:p>
            <a:r>
              <a:rPr lang="en-US" b="1" dirty="0"/>
              <a:t>Jane </a:t>
            </a:r>
            <a:r>
              <a:rPr lang="en-US" b="1" dirty="0" err="1"/>
              <a:t>Chiodini</a:t>
            </a:r>
            <a:r>
              <a:rPr lang="en-US" b="1" dirty="0"/>
              <a:t>, UK</a:t>
            </a:r>
          </a:p>
          <a:p>
            <a:r>
              <a:rPr lang="en-US" b="1" dirty="0"/>
              <a:t>Susan Cruz, Maine</a:t>
            </a:r>
          </a:p>
          <a:p>
            <a:r>
              <a:rPr lang="en-US" b="1" dirty="0"/>
              <a:t>Tammy </a:t>
            </a:r>
            <a:r>
              <a:rPr lang="en-US" sz="1800" b="1" dirty="0">
                <a:effectLst/>
                <a:latin typeface="Arial" panose="020B0604020202020204" pitchFamily="34" charset="0"/>
                <a:ea typeface="Times New Roman" panose="02020603050405020304" pitchFamily="18" charset="0"/>
              </a:rPr>
              <a:t>Degenhardt, Wisconsin	</a:t>
            </a:r>
            <a:endParaRPr lang="en-US" b="1" dirty="0"/>
          </a:p>
          <a:p>
            <a:r>
              <a:rPr lang="en-US" b="1" dirty="0"/>
              <a:t>Annie Horton, California</a:t>
            </a:r>
          </a:p>
          <a:p>
            <a:r>
              <a:rPr lang="en-US" b="1" dirty="0"/>
              <a:t>Amy Mannion, Indiana</a:t>
            </a:r>
          </a:p>
          <a:p>
            <a:r>
              <a:rPr lang="en-US" b="1" dirty="0"/>
              <a:t>Linda </a:t>
            </a:r>
            <a:r>
              <a:rPr lang="en-US" b="1" dirty="0" err="1"/>
              <a:t>Sapio</a:t>
            </a:r>
            <a:r>
              <a:rPr lang="en-US" b="1" dirty="0"/>
              <a:t>-Longo, Connecticut</a:t>
            </a:r>
          </a:p>
          <a:p>
            <a:r>
              <a:rPr lang="en-US" b="1" dirty="0"/>
              <a:t>Maureen Thompson, New Hampshire</a:t>
            </a:r>
          </a:p>
          <a:p>
            <a:endParaRPr lang="en-US" dirty="0"/>
          </a:p>
          <a:p>
            <a:endParaRPr lang="en-US" dirty="0"/>
          </a:p>
        </p:txBody>
      </p:sp>
      <p:pic>
        <p:nvPicPr>
          <p:cNvPr id="3074" name="Picture 2" descr="Meet the new Board of Director member - Naples Area Triathletes: Southwest  Florida&amp;#39;s Triathlon Club">
            <a:extLst>
              <a:ext uri="{FF2B5EF4-FFF2-40B4-BE49-F238E27FC236}">
                <a16:creationId xmlns:a16="http://schemas.microsoft.com/office/drawing/2014/main" id="{5BE75B56-0EF4-4F91-B64D-803D7138F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355" y="305060"/>
            <a:ext cx="5174836" cy="147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210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81407-D1A6-42DD-AE7A-4FA34ACD1317}"/>
              </a:ext>
            </a:extLst>
          </p:cNvPr>
          <p:cNvSpPr>
            <a:spLocks noGrp="1"/>
          </p:cNvSpPr>
          <p:nvPr>
            <p:ph type="title"/>
          </p:nvPr>
        </p:nvSpPr>
        <p:spPr>
          <a:xfrm>
            <a:off x="1895516" y="609600"/>
            <a:ext cx="8772485" cy="706244"/>
          </a:xfrm>
        </p:spPr>
        <p:txBody>
          <a:bodyPr anchor="ctr">
            <a:normAutofit/>
          </a:bodyPr>
          <a:lstStyle/>
          <a:p>
            <a:r>
              <a:rPr lang="en-US" b="1" dirty="0"/>
              <a:t>Specialty Certification Draft Plan</a:t>
            </a:r>
          </a:p>
        </p:txBody>
      </p:sp>
      <p:pic>
        <p:nvPicPr>
          <p:cNvPr id="4" name="Picture 3" descr="Two people climbing a mountain">
            <a:extLst>
              <a:ext uri="{FF2B5EF4-FFF2-40B4-BE49-F238E27FC236}">
                <a16:creationId xmlns:a16="http://schemas.microsoft.com/office/drawing/2014/main" id="{629F2A20-8FE1-4EA2-AE83-45314542A6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278" b="2278"/>
          <a:stretch/>
        </p:blipFill>
        <p:spPr>
          <a:xfrm>
            <a:off x="377105" y="1425871"/>
            <a:ext cx="2800993" cy="3290313"/>
          </a:xfrm>
          <a:prstGeom prst="rect">
            <a:avLst/>
          </a:prstGeom>
        </p:spPr>
      </p:pic>
      <p:sp>
        <p:nvSpPr>
          <p:cNvPr id="8" name="Content Placeholder 7">
            <a:extLst>
              <a:ext uri="{FF2B5EF4-FFF2-40B4-BE49-F238E27FC236}">
                <a16:creationId xmlns:a16="http://schemas.microsoft.com/office/drawing/2014/main" id="{41FF5D4E-7134-4EA4-BA11-FE50F4576B73}"/>
              </a:ext>
            </a:extLst>
          </p:cNvPr>
          <p:cNvSpPr>
            <a:spLocks noGrp="1"/>
          </p:cNvSpPr>
          <p:nvPr>
            <p:ph idx="1"/>
          </p:nvPr>
        </p:nvSpPr>
        <p:spPr>
          <a:xfrm>
            <a:off x="3417849" y="1750741"/>
            <a:ext cx="7159083" cy="5012474"/>
          </a:xfrm>
        </p:spPr>
        <p:txBody>
          <a:bodyPr>
            <a:normAutofit/>
          </a:bodyPr>
          <a:lstStyle/>
          <a:p>
            <a:pPr marL="45720" indent="0">
              <a:lnSpc>
                <a:spcPct val="90000"/>
              </a:lnSpc>
              <a:buNone/>
            </a:pPr>
            <a:r>
              <a:rPr lang="en-US" b="1" dirty="0"/>
              <a:t>By portfolio, not exam</a:t>
            </a:r>
          </a:p>
          <a:p>
            <a:pPr marL="45720" indent="0">
              <a:lnSpc>
                <a:spcPct val="90000"/>
              </a:lnSpc>
              <a:buNone/>
            </a:pPr>
            <a:r>
              <a:rPr lang="en-US" b="1" dirty="0"/>
              <a:t>Less costly</a:t>
            </a:r>
          </a:p>
          <a:p>
            <a:pPr marL="45720" indent="0">
              <a:lnSpc>
                <a:spcPct val="90000"/>
              </a:lnSpc>
              <a:buNone/>
            </a:pPr>
            <a:r>
              <a:rPr lang="en-US" b="1" dirty="0"/>
              <a:t>Credit for certificates, academics, CE</a:t>
            </a:r>
          </a:p>
          <a:p>
            <a:pPr marL="45720" indent="0">
              <a:lnSpc>
                <a:spcPct val="90000"/>
              </a:lnSpc>
              <a:buNone/>
            </a:pPr>
            <a:r>
              <a:rPr lang="en-US" b="1" i="1" dirty="0"/>
              <a:t>Experience requirement</a:t>
            </a:r>
          </a:p>
          <a:p>
            <a:pPr marL="45720" indent="0" algn="ctr">
              <a:lnSpc>
                <a:spcPct val="90000"/>
              </a:lnSpc>
              <a:buNone/>
            </a:pPr>
            <a:endParaRPr lang="en-US" sz="1400" b="1" u="sng" dirty="0"/>
          </a:p>
          <a:p>
            <a:pPr marL="45720" indent="0" algn="ctr">
              <a:lnSpc>
                <a:spcPct val="90000"/>
              </a:lnSpc>
              <a:buNone/>
            </a:pPr>
            <a:r>
              <a:rPr lang="en-US" sz="1400" b="1" u="sng" dirty="0"/>
              <a:t>PROPOSED PROCESS</a:t>
            </a:r>
          </a:p>
          <a:p>
            <a:pPr marL="502920" indent="-457200">
              <a:lnSpc>
                <a:spcPct val="90000"/>
              </a:lnSpc>
              <a:buAutoNum type="arabicPeriod"/>
            </a:pPr>
            <a:r>
              <a:rPr lang="en-US" sz="1600" b="1" dirty="0"/>
              <a:t>Submit application with small fee</a:t>
            </a:r>
          </a:p>
          <a:p>
            <a:pPr marL="502920" indent="-457200">
              <a:lnSpc>
                <a:spcPct val="90000"/>
              </a:lnSpc>
              <a:buAutoNum type="arabicPeriod"/>
            </a:pPr>
            <a:r>
              <a:rPr lang="en-US" sz="1600" b="1" dirty="0"/>
              <a:t>Review /Approval to submit required portfolio documents, full fee</a:t>
            </a:r>
          </a:p>
          <a:p>
            <a:pPr marL="502920" indent="-457200">
              <a:lnSpc>
                <a:spcPct val="90000"/>
              </a:lnSpc>
              <a:buAutoNum type="arabicPeriod"/>
            </a:pPr>
            <a:r>
              <a:rPr lang="en-US" sz="1600" b="1" dirty="0"/>
              <a:t>Three- person expert review of portfolio</a:t>
            </a:r>
          </a:p>
          <a:p>
            <a:pPr marL="502920" indent="-457200">
              <a:lnSpc>
                <a:spcPct val="90000"/>
              </a:lnSpc>
              <a:buAutoNum type="arabicPeriod"/>
            </a:pPr>
            <a:r>
              <a:rPr lang="en-US" sz="1600" b="1" dirty="0"/>
              <a:t>Approval with 3-year CE requirement</a:t>
            </a:r>
          </a:p>
          <a:p>
            <a:pPr marL="502920" indent="-457200">
              <a:lnSpc>
                <a:spcPct val="90000"/>
              </a:lnSpc>
              <a:buAutoNum type="arabicPeriod"/>
            </a:pPr>
            <a:r>
              <a:rPr lang="en-US" sz="1600" b="1" dirty="0"/>
              <a:t>Renewal: duration- 5 years? 10 years?</a:t>
            </a:r>
          </a:p>
          <a:p>
            <a:pPr>
              <a:lnSpc>
                <a:spcPct val="90000"/>
              </a:lnSpc>
            </a:pPr>
            <a:endParaRPr lang="en-US" sz="1400" dirty="0"/>
          </a:p>
        </p:txBody>
      </p:sp>
    </p:spTree>
    <p:extLst>
      <p:ext uri="{BB962C8B-B14F-4D97-AF65-F5344CB8AC3E}">
        <p14:creationId xmlns:p14="http://schemas.microsoft.com/office/powerpoint/2010/main" val="1646983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2F19A4-4B7E-43A6-A878-2660F7DE20B8}"/>
              </a:ext>
            </a:extLst>
          </p:cNvPr>
          <p:cNvSpPr>
            <a:spLocks noGrp="1"/>
          </p:cNvSpPr>
          <p:nvPr>
            <p:ph type="title"/>
          </p:nvPr>
        </p:nvSpPr>
        <p:spPr/>
        <p:txBody>
          <a:bodyPr>
            <a:noAutofit/>
          </a:bodyPr>
          <a:lstStyle/>
          <a:p>
            <a:r>
              <a:rPr lang="en-US" sz="4000" b="1" dirty="0"/>
              <a:t>Final Raffle Question: </a:t>
            </a:r>
            <a:br>
              <a:rPr lang="en-US" sz="4000" b="1" dirty="0"/>
            </a:br>
            <a:r>
              <a:rPr lang="en-US" sz="4000" b="1" dirty="0"/>
              <a:t>Where are we?</a:t>
            </a:r>
          </a:p>
        </p:txBody>
      </p:sp>
      <p:pic>
        <p:nvPicPr>
          <p:cNvPr id="5122" name="Picture 2" descr="How did Uluru form? - ABC News">
            <a:extLst>
              <a:ext uri="{FF2B5EF4-FFF2-40B4-BE49-F238E27FC236}">
                <a16:creationId xmlns:a16="http://schemas.microsoft.com/office/drawing/2014/main" id="{4B400DA7-61AC-44C5-B775-738EBD4ADAC4}"/>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6073" r="16073"/>
          <a:stretch>
            <a:fillRect/>
          </a:stretch>
        </p:blipFill>
        <p:spPr bwMode="auto">
          <a:xfrm>
            <a:off x="881406" y="613524"/>
            <a:ext cx="7728867" cy="3457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688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ven Strategies for Handling Difficult Questions - What to Say When You  Don't Know the Answer - ProEdge Skills, Inc.">
            <a:extLst>
              <a:ext uri="{FF2B5EF4-FFF2-40B4-BE49-F238E27FC236}">
                <a16:creationId xmlns:a16="http://schemas.microsoft.com/office/drawing/2014/main" id="{1F2BECF5-F8FA-438E-AF72-60FAB2376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288" y="693574"/>
            <a:ext cx="4472326" cy="2787330"/>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5" descr="Graphical user interface, website&#10;&#10;Description automatically generated">
            <a:extLst>
              <a:ext uri="{FF2B5EF4-FFF2-40B4-BE49-F238E27FC236}">
                <a16:creationId xmlns:a16="http://schemas.microsoft.com/office/drawing/2014/main" id="{AFD66F9B-16AF-4B8D-B599-AC0F5E8C5630}"/>
              </a:ext>
            </a:extLst>
          </p:cNvPr>
          <p:cNvPicPr>
            <a:picLocks noChangeAspect="1"/>
          </p:cNvPicPr>
          <p:nvPr/>
        </p:nvPicPr>
        <p:blipFill>
          <a:blip r:embed="rId3"/>
          <a:stretch>
            <a:fillRect/>
          </a:stretch>
        </p:blipFill>
        <p:spPr>
          <a:xfrm>
            <a:off x="4144271" y="4063960"/>
            <a:ext cx="1208106" cy="1820214"/>
          </a:xfrm>
          <a:prstGeom prst="rect">
            <a:avLst/>
          </a:prstGeom>
        </p:spPr>
      </p:pic>
      <p:sp>
        <p:nvSpPr>
          <p:cNvPr id="4" name="TextBox 3">
            <a:extLst>
              <a:ext uri="{FF2B5EF4-FFF2-40B4-BE49-F238E27FC236}">
                <a16:creationId xmlns:a16="http://schemas.microsoft.com/office/drawing/2014/main" id="{2EF6E0C4-364B-4ECD-9412-4EE9229FA445}"/>
              </a:ext>
            </a:extLst>
          </p:cNvPr>
          <p:cNvSpPr txBox="1"/>
          <p:nvPr/>
        </p:nvSpPr>
        <p:spPr>
          <a:xfrm>
            <a:off x="2680409" y="6202017"/>
            <a:ext cx="5125121" cy="369332"/>
          </a:xfrm>
          <a:prstGeom prst="rect">
            <a:avLst/>
          </a:prstGeom>
          <a:noFill/>
        </p:spPr>
        <p:txBody>
          <a:bodyPr wrap="square" rtlCol="0">
            <a:spAutoFit/>
          </a:bodyPr>
          <a:lstStyle/>
          <a:p>
            <a:r>
              <a:rPr lang="en-US" b="1"/>
              <a:t>www.nursingworld.org/nurses-books</a:t>
            </a:r>
            <a:endParaRPr lang="en-US" b="1" dirty="0"/>
          </a:p>
        </p:txBody>
      </p:sp>
    </p:spTree>
    <p:extLst>
      <p:ext uri="{BB962C8B-B14F-4D97-AF65-F5344CB8AC3E}">
        <p14:creationId xmlns:p14="http://schemas.microsoft.com/office/powerpoint/2010/main" val="121812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D98E-7E58-402C-8E91-40918169D4A0}"/>
              </a:ext>
            </a:extLst>
          </p:cNvPr>
          <p:cNvSpPr>
            <a:spLocks noGrp="1"/>
          </p:cNvSpPr>
          <p:nvPr>
            <p:ph type="title"/>
          </p:nvPr>
        </p:nvSpPr>
        <p:spPr/>
        <p:txBody>
          <a:bodyPr>
            <a:normAutofit fontScale="90000"/>
          </a:bodyPr>
          <a:lstStyle/>
          <a:p>
            <a:pPr algn="ctr"/>
            <a:br>
              <a:rPr lang="en-US" b="1" i="1" dirty="0"/>
            </a:br>
            <a:r>
              <a:rPr lang="en-US" sz="5300" b="1" i="1" dirty="0">
                <a:latin typeface="Copperplate Gothic Bold" panose="020E0705020206020404" pitchFamily="34" charset="0"/>
              </a:rPr>
              <a:t>A Toast!</a:t>
            </a:r>
          </a:p>
        </p:txBody>
      </p:sp>
      <p:sp>
        <p:nvSpPr>
          <p:cNvPr id="3" name="Content Placeholder 2">
            <a:extLst>
              <a:ext uri="{FF2B5EF4-FFF2-40B4-BE49-F238E27FC236}">
                <a16:creationId xmlns:a16="http://schemas.microsoft.com/office/drawing/2014/main" id="{2F5BD93D-0FED-430F-A0D4-E30819242C9D}"/>
              </a:ext>
            </a:extLst>
          </p:cNvPr>
          <p:cNvSpPr>
            <a:spLocks noGrp="1"/>
          </p:cNvSpPr>
          <p:nvPr>
            <p:ph idx="1"/>
          </p:nvPr>
        </p:nvSpPr>
        <p:spPr/>
        <p:txBody>
          <a:bodyPr>
            <a:normAutofit/>
          </a:bodyPr>
          <a:lstStyle/>
          <a:p>
            <a:r>
              <a:rPr lang="en-US" sz="2800" b="1" i="1" dirty="0"/>
              <a:t>To Specialty Recognition</a:t>
            </a:r>
          </a:p>
          <a:p>
            <a:r>
              <a:rPr lang="en-US" sz="2800" b="1" i="1" dirty="0"/>
              <a:t>To the Scope &amp; Standards</a:t>
            </a:r>
          </a:p>
          <a:p>
            <a:r>
              <a:rPr lang="en-US" sz="2800" b="1" i="1" dirty="0"/>
              <a:t>To You Our 2500+ Members</a:t>
            </a:r>
          </a:p>
          <a:p>
            <a:r>
              <a:rPr lang="en-US" sz="2800" b="1" i="1" dirty="0"/>
              <a:t>To achieving our 3- step goal:       					    </a:t>
            </a:r>
            <a:r>
              <a:rPr lang="en-US" sz="2800" b="1" i="1" dirty="0">
                <a:solidFill>
                  <a:srgbClr val="C00000"/>
                </a:solidFill>
              </a:rPr>
              <a:t>Recognition / Standards / Certification</a:t>
            </a:r>
          </a:p>
        </p:txBody>
      </p:sp>
      <p:pic>
        <p:nvPicPr>
          <p:cNvPr id="4" name="Picture 3" descr="A picture containing text, clipart&#10;&#10;Description automatically generated">
            <a:extLst>
              <a:ext uri="{FF2B5EF4-FFF2-40B4-BE49-F238E27FC236}">
                <a16:creationId xmlns:a16="http://schemas.microsoft.com/office/drawing/2014/main" id="{708DC915-D21D-4325-A16D-280BC44367D1}"/>
              </a:ext>
            </a:extLst>
          </p:cNvPr>
          <p:cNvPicPr>
            <a:picLocks noChangeAspect="1"/>
          </p:cNvPicPr>
          <p:nvPr/>
        </p:nvPicPr>
        <p:blipFill>
          <a:blip r:embed="rId2"/>
          <a:stretch>
            <a:fillRect/>
          </a:stretch>
        </p:blipFill>
        <p:spPr>
          <a:xfrm>
            <a:off x="4230572" y="5151219"/>
            <a:ext cx="1603437" cy="1603437"/>
          </a:xfrm>
          <a:prstGeom prst="rect">
            <a:avLst/>
          </a:prstGeom>
        </p:spPr>
      </p:pic>
    </p:spTree>
    <p:extLst>
      <p:ext uri="{BB962C8B-B14F-4D97-AF65-F5344CB8AC3E}">
        <p14:creationId xmlns:p14="http://schemas.microsoft.com/office/powerpoint/2010/main" val="207002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AD16-AEC3-4669-B0D4-7C7E1ED326F4}"/>
              </a:ext>
            </a:extLst>
          </p:cNvPr>
          <p:cNvSpPr>
            <a:spLocks noGrp="1"/>
          </p:cNvSpPr>
          <p:nvPr>
            <p:ph type="title"/>
          </p:nvPr>
        </p:nvSpPr>
        <p:spPr>
          <a:xfrm>
            <a:off x="677334" y="609600"/>
            <a:ext cx="3850492" cy="1320800"/>
          </a:xfrm>
        </p:spPr>
        <p:txBody>
          <a:bodyPr/>
          <a:lstStyle/>
          <a:p>
            <a:r>
              <a:rPr lang="en-US" b="1" dirty="0"/>
              <a:t>Raffle Rules</a:t>
            </a:r>
          </a:p>
        </p:txBody>
      </p:sp>
      <p:sp>
        <p:nvSpPr>
          <p:cNvPr id="3" name="Content Placeholder 2">
            <a:extLst>
              <a:ext uri="{FF2B5EF4-FFF2-40B4-BE49-F238E27FC236}">
                <a16:creationId xmlns:a16="http://schemas.microsoft.com/office/drawing/2014/main" id="{6F9A4C52-FD80-4CB2-8502-94B26A48D4F7}"/>
              </a:ext>
            </a:extLst>
          </p:cNvPr>
          <p:cNvSpPr>
            <a:spLocks noGrp="1"/>
          </p:cNvSpPr>
          <p:nvPr>
            <p:ph idx="1"/>
          </p:nvPr>
        </p:nvSpPr>
        <p:spPr/>
        <p:txBody>
          <a:bodyPr/>
          <a:lstStyle/>
          <a:p>
            <a:pPr>
              <a:buFont typeface="Arial" panose="020B0604020202020204" pitchFamily="34" charset="0"/>
              <a:buChar char="•"/>
            </a:pPr>
            <a:r>
              <a:rPr lang="en-US" dirty="0"/>
              <a:t>At various times during this event, we will take a break in the program and pose a raffle question to the group </a:t>
            </a:r>
          </a:p>
          <a:p>
            <a:pPr>
              <a:buFont typeface="Arial" panose="020B0604020202020204" pitchFamily="34" charset="0"/>
              <a:buChar char="•"/>
            </a:pPr>
            <a:r>
              <a:rPr lang="en-US" b="1" dirty="0"/>
              <a:t>First participant to post the right answer in the Chat wins!</a:t>
            </a:r>
          </a:p>
          <a:p>
            <a:pPr>
              <a:buFont typeface="Arial" panose="020B0604020202020204" pitchFamily="34" charset="0"/>
              <a:buChar char="•"/>
            </a:pPr>
            <a:r>
              <a:rPr lang="en-US" dirty="0"/>
              <a:t>We are giving away copies of the S&amp;S and Amazon gift cards- Six prizes in all</a:t>
            </a:r>
          </a:p>
          <a:p>
            <a:pPr>
              <a:buFont typeface="Arial" panose="020B0604020202020204" pitchFamily="34" charset="0"/>
              <a:buChar char="•"/>
            </a:pPr>
            <a:r>
              <a:rPr lang="en-US" dirty="0"/>
              <a:t>Good luck to everyone!</a:t>
            </a:r>
          </a:p>
          <a:p>
            <a:pPr>
              <a:buFont typeface="Arial" panose="020B0604020202020204" pitchFamily="34" charset="0"/>
              <a:buChar char="•"/>
            </a:pPr>
            <a:endParaRPr lang="en-US" dirty="0"/>
          </a:p>
          <a:p>
            <a:pPr>
              <a:buFont typeface="Arial" panose="020B0604020202020204" pitchFamily="34" charset="0"/>
              <a:buChar char="•"/>
            </a:pPr>
            <a:r>
              <a:rPr lang="en-US" b="1" i="1" dirty="0"/>
              <a:t>And if you are one of our lucky winners, we ask that you not post for subsequent questions…</a:t>
            </a:r>
          </a:p>
          <a:p>
            <a:pPr marL="0" indent="0">
              <a:buNone/>
            </a:pPr>
            <a:endParaRPr lang="en-US" b="1" i="1" dirty="0"/>
          </a:p>
          <a:p>
            <a:pPr>
              <a:buFont typeface="Arial" panose="020B0604020202020204" pitchFamily="34" charset="0"/>
              <a:buChar char="•"/>
            </a:pPr>
            <a:r>
              <a:rPr lang="en-US" b="1" i="1" dirty="0"/>
              <a:t>Now, let’s try the first quiz question-</a:t>
            </a:r>
          </a:p>
        </p:txBody>
      </p:sp>
      <p:pic>
        <p:nvPicPr>
          <p:cNvPr id="1028" name="Picture 4" descr="50/50 Raffle - Every Ticket is a Chance to Win - Naked Warrior Project">
            <a:extLst>
              <a:ext uri="{FF2B5EF4-FFF2-40B4-BE49-F238E27FC236}">
                <a16:creationId xmlns:a16="http://schemas.microsoft.com/office/drawing/2014/main" id="{C0D2997A-D39A-4800-B5C5-2491DCD2E0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583" y="236264"/>
            <a:ext cx="2400206" cy="1800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501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AC4B-0612-4FBB-A14B-FFADF93F69D5}"/>
              </a:ext>
            </a:extLst>
          </p:cNvPr>
          <p:cNvSpPr>
            <a:spLocks noGrp="1"/>
          </p:cNvSpPr>
          <p:nvPr>
            <p:ph type="ctrTitle"/>
          </p:nvPr>
        </p:nvSpPr>
        <p:spPr>
          <a:xfrm>
            <a:off x="949720" y="3724316"/>
            <a:ext cx="9613179" cy="741722"/>
          </a:xfrm>
        </p:spPr>
        <p:txBody>
          <a:bodyPr>
            <a:normAutofit fontScale="90000"/>
          </a:bodyPr>
          <a:lstStyle/>
          <a:p>
            <a:pPr algn="ctr"/>
            <a:br>
              <a:rPr lang="en-US" sz="3200" b="1" dirty="0"/>
            </a:br>
            <a:br>
              <a:rPr lang="en-US" sz="3200" b="1" dirty="0"/>
            </a:br>
            <a:r>
              <a:rPr lang="en-US" sz="3200" b="1" dirty="0"/>
              <a:t>This man is associated with what disease?</a:t>
            </a:r>
          </a:p>
        </p:txBody>
      </p:sp>
      <p:pic>
        <p:nvPicPr>
          <p:cNvPr id="3074" name="Picture 2" descr="Hoping for a Covid Vaccine and Recalling the One for Smallpox - The New  York Times">
            <a:extLst>
              <a:ext uri="{FF2B5EF4-FFF2-40B4-BE49-F238E27FC236}">
                <a16:creationId xmlns:a16="http://schemas.microsoft.com/office/drawing/2014/main" id="{0F4EED2F-44DE-4CB2-9C12-E0C45EF31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7804" y="1230714"/>
            <a:ext cx="2434802" cy="2434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948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1D04-249B-46E2-9FAF-8DF29CC445DB}"/>
              </a:ext>
            </a:extLst>
          </p:cNvPr>
          <p:cNvSpPr>
            <a:spLocks noGrp="1"/>
          </p:cNvSpPr>
          <p:nvPr>
            <p:ph type="ctrTitle"/>
          </p:nvPr>
        </p:nvSpPr>
        <p:spPr>
          <a:xfrm>
            <a:off x="4974337" y="1265314"/>
            <a:ext cx="4299666" cy="3249131"/>
          </a:xfrm>
        </p:spPr>
        <p:txBody>
          <a:bodyPr>
            <a:normAutofit/>
          </a:bodyPr>
          <a:lstStyle/>
          <a:p>
            <a:pPr algn="l">
              <a:lnSpc>
                <a:spcPct val="90000"/>
              </a:lnSpc>
            </a:pPr>
            <a:r>
              <a:rPr lang="en-US" sz="4600" b="1"/>
              <a:t>Travel Health Nursing: Scope &amp; Standards of Practice</a:t>
            </a:r>
          </a:p>
        </p:txBody>
      </p:sp>
      <p:sp>
        <p:nvSpPr>
          <p:cNvPr id="54" name="Isosceles Triangle 53">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Graphical user interface, website&#10;&#10;Description automatically generated">
            <a:extLst>
              <a:ext uri="{FF2B5EF4-FFF2-40B4-BE49-F238E27FC236}">
                <a16:creationId xmlns:a16="http://schemas.microsoft.com/office/drawing/2014/main" id="{E2714A73-E20C-4C0E-843C-019943CC385E}"/>
              </a:ext>
            </a:extLst>
          </p:cNvPr>
          <p:cNvPicPr>
            <a:picLocks noChangeAspect="1"/>
          </p:cNvPicPr>
          <p:nvPr/>
        </p:nvPicPr>
        <p:blipFill>
          <a:blip r:embed="rId2"/>
          <a:stretch>
            <a:fillRect/>
          </a:stretch>
        </p:blipFill>
        <p:spPr>
          <a:xfrm>
            <a:off x="2380737" y="1788921"/>
            <a:ext cx="1890880" cy="2848927"/>
          </a:xfrm>
          <a:prstGeom prst="rect">
            <a:avLst/>
          </a:prstGeom>
        </p:spPr>
      </p:pic>
      <p:sp>
        <p:nvSpPr>
          <p:cNvPr id="4" name="TextBox 3">
            <a:extLst>
              <a:ext uri="{FF2B5EF4-FFF2-40B4-BE49-F238E27FC236}">
                <a16:creationId xmlns:a16="http://schemas.microsoft.com/office/drawing/2014/main" id="{5A3B42E0-7649-4670-8551-96360493CF19}"/>
              </a:ext>
            </a:extLst>
          </p:cNvPr>
          <p:cNvSpPr txBox="1"/>
          <p:nvPr/>
        </p:nvSpPr>
        <p:spPr>
          <a:xfrm>
            <a:off x="2064268" y="5207763"/>
            <a:ext cx="7330898" cy="369332"/>
          </a:xfrm>
          <a:prstGeom prst="rect">
            <a:avLst/>
          </a:prstGeom>
          <a:noFill/>
        </p:spPr>
        <p:txBody>
          <a:bodyPr wrap="square" rtlCol="0">
            <a:spAutoFit/>
          </a:bodyPr>
          <a:lstStyle/>
          <a:p>
            <a:r>
              <a:rPr lang="en-US" b="1" i="1" dirty="0"/>
              <a:t>Understanding what’s inside the cover &amp; what it means for </a:t>
            </a:r>
            <a:r>
              <a:rPr lang="en-US" b="1" i="1" u="sng" dirty="0"/>
              <a:t>you</a:t>
            </a:r>
          </a:p>
        </p:txBody>
      </p:sp>
    </p:spTree>
    <p:extLst>
      <p:ext uri="{BB962C8B-B14F-4D97-AF65-F5344CB8AC3E}">
        <p14:creationId xmlns:p14="http://schemas.microsoft.com/office/powerpoint/2010/main" val="2015680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8F368-EE45-4D81-AE0E-8F6E6306D058}"/>
              </a:ext>
            </a:extLst>
          </p:cNvPr>
          <p:cNvSpPr>
            <a:spLocks noGrp="1"/>
          </p:cNvSpPr>
          <p:nvPr>
            <p:ph type="title"/>
          </p:nvPr>
        </p:nvSpPr>
        <p:spPr/>
        <p:txBody>
          <a:bodyPr/>
          <a:lstStyle/>
          <a:p>
            <a:r>
              <a:rPr lang="en-US" b="1" i="1" dirty="0"/>
              <a:t>What Inspired Us?</a:t>
            </a:r>
          </a:p>
        </p:txBody>
      </p:sp>
      <p:sp>
        <p:nvSpPr>
          <p:cNvPr id="3" name="Content Placeholder 2">
            <a:extLst>
              <a:ext uri="{FF2B5EF4-FFF2-40B4-BE49-F238E27FC236}">
                <a16:creationId xmlns:a16="http://schemas.microsoft.com/office/drawing/2014/main" id="{54EC3451-506E-4FCE-AACA-9AE6B470FB38}"/>
              </a:ext>
            </a:extLst>
          </p:cNvPr>
          <p:cNvSpPr>
            <a:spLocks noGrp="1"/>
          </p:cNvSpPr>
          <p:nvPr>
            <p:ph idx="1"/>
          </p:nvPr>
        </p:nvSpPr>
        <p:spPr>
          <a:xfrm>
            <a:off x="677334" y="1718915"/>
            <a:ext cx="9231936" cy="2550901"/>
          </a:xfrm>
        </p:spPr>
        <p:txBody>
          <a:bodyPr>
            <a:normAutofit/>
          </a:bodyPr>
          <a:lstStyle/>
          <a:p>
            <a:r>
              <a:rPr lang="en-US" sz="1900" b="1" dirty="0"/>
              <a:t>ATHNA mission when incorporated in 2004</a:t>
            </a:r>
          </a:p>
          <a:p>
            <a:r>
              <a:rPr lang="en-US" sz="1900" b="1" dirty="0"/>
              <a:t>Experience with patients: no consistent approach</a:t>
            </a:r>
          </a:p>
          <a:p>
            <a:r>
              <a:rPr lang="en-US" sz="1900" b="1" dirty="0"/>
              <a:t>Evidence of malpractice, noncompliance with CDC, state nurse practice acts</a:t>
            </a:r>
          </a:p>
          <a:p>
            <a:r>
              <a:rPr lang="en-US" sz="1900" b="1" dirty="0"/>
              <a:t>Essential criteria of all other nursing specialties: ANA, AAOHN, etc.</a:t>
            </a:r>
          </a:p>
          <a:p>
            <a:r>
              <a:rPr lang="en-US" sz="1900" b="1" dirty="0"/>
              <a:t>Mounting requests from THNs, some employers</a:t>
            </a:r>
          </a:p>
          <a:p>
            <a:r>
              <a:rPr lang="en-US" sz="1900" b="1" dirty="0"/>
              <a:t>Part of a 3 Step Goal: </a:t>
            </a:r>
            <a:r>
              <a:rPr lang="en-US" sz="1900" b="1" dirty="0">
                <a:solidFill>
                  <a:schemeClr val="accent2"/>
                </a:solidFill>
              </a:rPr>
              <a:t>Recognition/ Standards/ Certification</a:t>
            </a:r>
          </a:p>
          <a:p>
            <a:pPr marL="0" indent="0">
              <a:buNone/>
            </a:pPr>
            <a:endParaRPr lang="en-US" dirty="0"/>
          </a:p>
        </p:txBody>
      </p:sp>
      <p:pic>
        <p:nvPicPr>
          <p:cNvPr id="4" name="Picture 2">
            <a:extLst>
              <a:ext uri="{FF2B5EF4-FFF2-40B4-BE49-F238E27FC236}">
                <a16:creationId xmlns:a16="http://schemas.microsoft.com/office/drawing/2014/main" id="{3FF3C5E3-5248-4103-BF2F-AE37D44D2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107" y="4684933"/>
            <a:ext cx="5917881" cy="1563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993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9A177-62A0-4F76-B21B-A00EA3D0693A}"/>
              </a:ext>
            </a:extLst>
          </p:cNvPr>
          <p:cNvSpPr>
            <a:spLocks noGrp="1"/>
          </p:cNvSpPr>
          <p:nvPr>
            <p:ph type="title"/>
          </p:nvPr>
        </p:nvSpPr>
        <p:spPr>
          <a:xfrm>
            <a:off x="677334" y="609600"/>
            <a:ext cx="8596668" cy="822829"/>
          </a:xfrm>
        </p:spPr>
        <p:txBody>
          <a:bodyPr/>
          <a:lstStyle/>
          <a:p>
            <a:r>
              <a:rPr lang="en-US" b="1" i="1" dirty="0"/>
              <a:t>How Did ATHNA Achieve Success?</a:t>
            </a:r>
          </a:p>
        </p:txBody>
      </p:sp>
      <p:sp>
        <p:nvSpPr>
          <p:cNvPr id="3" name="Content Placeholder 2">
            <a:extLst>
              <a:ext uri="{FF2B5EF4-FFF2-40B4-BE49-F238E27FC236}">
                <a16:creationId xmlns:a16="http://schemas.microsoft.com/office/drawing/2014/main" id="{5F854F7C-E5DE-43F6-A889-19CFFE015A0B}"/>
              </a:ext>
            </a:extLst>
          </p:cNvPr>
          <p:cNvSpPr>
            <a:spLocks noGrp="1"/>
          </p:cNvSpPr>
          <p:nvPr>
            <p:ph idx="1"/>
          </p:nvPr>
        </p:nvSpPr>
        <p:spPr>
          <a:xfrm>
            <a:off x="677334" y="1644351"/>
            <a:ext cx="8596668" cy="4397012"/>
          </a:xfrm>
        </p:spPr>
        <p:txBody>
          <a:bodyPr/>
          <a:lstStyle/>
          <a:p>
            <a:r>
              <a:rPr lang="en-US" dirty="0"/>
              <a:t>Starting in 2011, an ad hoc team was assembled consisting of foundational ATHNA expert members to begin work to define a scope and standards.  </a:t>
            </a:r>
          </a:p>
          <a:p>
            <a:r>
              <a:rPr lang="en-US" dirty="0"/>
              <a:t>All members were assigned to review another specialty’s ANA-approved scope and standards and THN job descriptions  </a:t>
            </a:r>
          </a:p>
          <a:p>
            <a:r>
              <a:rPr lang="en-US" dirty="0"/>
              <a:t>The core group met in person 4-6 times per year.</a:t>
            </a:r>
          </a:p>
          <a:p>
            <a:r>
              <a:rPr lang="en-US" dirty="0"/>
              <a:t>We established a relationship early with Carol Bickford of the ANA, who was our content editor / technical advisor.</a:t>
            </a:r>
          </a:p>
          <a:p>
            <a:r>
              <a:rPr lang="en-US" dirty="0"/>
              <a:t>In 2018, after multiple revisions, the document was sent out for public review as well as a first ANA Standards Review Board review. </a:t>
            </a:r>
          </a:p>
          <a:p>
            <a:r>
              <a:rPr lang="en-US" dirty="0"/>
              <a:t>After several high-level reviews, the ANA recognized the specialty and approved our Scope &amp; Standards- leading us to today: our book launch!</a:t>
            </a:r>
          </a:p>
          <a:p>
            <a:endParaRPr lang="en-US" dirty="0"/>
          </a:p>
        </p:txBody>
      </p:sp>
    </p:spTree>
    <p:extLst>
      <p:ext uri="{BB962C8B-B14F-4D97-AF65-F5344CB8AC3E}">
        <p14:creationId xmlns:p14="http://schemas.microsoft.com/office/powerpoint/2010/main" val="1647717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23D1-3B50-4240-BF11-9400E02A4EBB}"/>
              </a:ext>
            </a:extLst>
          </p:cNvPr>
          <p:cNvSpPr>
            <a:spLocks noGrp="1"/>
          </p:cNvSpPr>
          <p:nvPr>
            <p:ph type="title"/>
          </p:nvPr>
        </p:nvSpPr>
        <p:spPr/>
        <p:txBody>
          <a:bodyPr/>
          <a:lstStyle/>
          <a:p>
            <a:r>
              <a:rPr lang="en-US" b="1" i="1" dirty="0"/>
              <a:t>Scope &amp; Standards: Why Important?</a:t>
            </a:r>
          </a:p>
        </p:txBody>
      </p:sp>
      <p:sp>
        <p:nvSpPr>
          <p:cNvPr id="3" name="Content Placeholder 2">
            <a:extLst>
              <a:ext uri="{FF2B5EF4-FFF2-40B4-BE49-F238E27FC236}">
                <a16:creationId xmlns:a16="http://schemas.microsoft.com/office/drawing/2014/main" id="{A14A57D4-F121-459B-B541-A9F32E0DAA55}"/>
              </a:ext>
            </a:extLst>
          </p:cNvPr>
          <p:cNvSpPr>
            <a:spLocks noGrp="1"/>
          </p:cNvSpPr>
          <p:nvPr>
            <p:ph idx="1"/>
          </p:nvPr>
        </p:nvSpPr>
        <p:spPr>
          <a:xfrm>
            <a:off x="286486" y="1491297"/>
            <a:ext cx="11055213" cy="4550066"/>
          </a:xfrm>
        </p:spPr>
        <p:txBody>
          <a:bodyPr>
            <a:normAutofit lnSpcReduction="10000"/>
          </a:bodyPr>
          <a:lstStyle/>
          <a:p>
            <a:pPr marL="0" indent="0" algn="l">
              <a:buNone/>
            </a:pPr>
            <a:r>
              <a:rPr lang="en-US" b="1" i="1" dirty="0">
                <a:solidFill>
                  <a:srgbClr val="000000"/>
                </a:solidFill>
                <a:effectLst/>
                <a:latin typeface="arial" panose="020B0604020202020204" pitchFamily="34" charset="0"/>
              </a:rPr>
              <a:t>ANA definition:  Scope and Standards is a guide for carrying out nursing responsibilities in a manner consistent with quality nursing care and ethical obligations of the profession.  Originated to protect the public from unsafe and unlicensed practice.</a:t>
            </a:r>
          </a:p>
          <a:p>
            <a:pPr marL="0" indent="0" algn="l">
              <a:buNone/>
            </a:pPr>
            <a:br>
              <a:rPr lang="en-US" b="1" i="1" dirty="0">
                <a:solidFill>
                  <a:srgbClr val="000000"/>
                </a:solidFill>
                <a:effectLst/>
                <a:latin typeface="arial" panose="020B0604020202020204" pitchFamily="34" charset="0"/>
              </a:rPr>
            </a:br>
            <a:r>
              <a:rPr lang="en-US" b="1" i="0" dirty="0">
                <a:solidFill>
                  <a:srgbClr val="000000"/>
                </a:solidFill>
                <a:effectLst/>
                <a:latin typeface="arial" panose="020B0604020202020204" pitchFamily="34" charset="0"/>
              </a:rPr>
              <a:t>What does this mean for the Travel Health Nurse (THN) today:</a:t>
            </a:r>
          </a:p>
          <a:p>
            <a:pPr marL="0" indent="0" algn="l">
              <a:buNone/>
            </a:pPr>
            <a:endParaRPr lang="en-US" b="1"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  </a:t>
            </a:r>
            <a:r>
              <a:rPr lang="en-US" sz="1900" b="0" i="0" dirty="0">
                <a:solidFill>
                  <a:srgbClr val="000000"/>
                </a:solidFill>
                <a:effectLst/>
                <a:latin typeface="arial" panose="020B0604020202020204" pitchFamily="34" charset="0"/>
              </a:rPr>
              <a:t>-  </a:t>
            </a:r>
            <a:r>
              <a:rPr lang="en-US" sz="1700" b="1" i="0" dirty="0">
                <a:solidFill>
                  <a:srgbClr val="000000"/>
                </a:solidFill>
                <a:effectLst/>
                <a:latin typeface="arial" panose="020B0604020202020204" pitchFamily="34" charset="0"/>
              </a:rPr>
              <a:t>legal foundation for the specialty</a:t>
            </a:r>
          </a:p>
          <a:p>
            <a:pPr algn="l"/>
            <a:r>
              <a:rPr lang="en-US" sz="1700" b="0" i="0" dirty="0">
                <a:solidFill>
                  <a:srgbClr val="000000"/>
                </a:solidFill>
                <a:effectLst/>
                <a:latin typeface="arial" panose="020B0604020202020204" pitchFamily="34" charset="0"/>
              </a:rPr>
              <a:t>  -  provides official definition of the specialty</a:t>
            </a:r>
          </a:p>
          <a:p>
            <a:pPr algn="l"/>
            <a:r>
              <a:rPr lang="en-US" sz="1700" b="0" i="0" dirty="0">
                <a:solidFill>
                  <a:srgbClr val="000000"/>
                </a:solidFill>
                <a:effectLst/>
                <a:latin typeface="arial" panose="020B0604020202020204" pitchFamily="34" charset="0"/>
              </a:rPr>
              <a:t>  -  promotes health and safety of travelers</a:t>
            </a:r>
          </a:p>
          <a:p>
            <a:pPr algn="l"/>
            <a:r>
              <a:rPr lang="en-US" sz="1700" b="0" i="0" dirty="0">
                <a:solidFill>
                  <a:srgbClr val="000000"/>
                </a:solidFill>
                <a:effectLst/>
                <a:latin typeface="arial" panose="020B0604020202020204" pitchFamily="34" charset="0"/>
              </a:rPr>
              <a:t>  -  helps the nurse provide individualized, consistent patient care</a:t>
            </a:r>
          </a:p>
          <a:p>
            <a:pPr algn="l"/>
            <a:r>
              <a:rPr lang="en-US" sz="1700" b="0" i="0" dirty="0">
                <a:solidFill>
                  <a:srgbClr val="000000"/>
                </a:solidFill>
                <a:effectLst/>
                <a:latin typeface="arial" panose="020B0604020202020204" pitchFamily="34" charset="0"/>
              </a:rPr>
              <a:t>  -  assists THN with goal-setting for ongoing skill development and education</a:t>
            </a:r>
          </a:p>
          <a:p>
            <a:pPr algn="l"/>
            <a:r>
              <a:rPr lang="en-US" sz="1700" dirty="0">
                <a:solidFill>
                  <a:srgbClr val="000000"/>
                </a:solidFill>
                <a:latin typeface="arial" panose="020B0604020202020204" pitchFamily="34" charset="0"/>
              </a:rPr>
              <a:t>  </a:t>
            </a:r>
            <a:r>
              <a:rPr lang="en-US" sz="1700" b="0" i="0" dirty="0">
                <a:solidFill>
                  <a:srgbClr val="000000"/>
                </a:solidFill>
                <a:effectLst/>
                <a:latin typeface="arial" panose="020B0604020202020204" pitchFamily="34" charset="0"/>
              </a:rPr>
              <a:t>-  helps define employer and public expectations </a:t>
            </a:r>
          </a:p>
          <a:p>
            <a:pPr algn="l"/>
            <a:r>
              <a:rPr lang="en-US" sz="1700" b="0" i="0" dirty="0">
                <a:solidFill>
                  <a:srgbClr val="000000"/>
                </a:solidFill>
                <a:effectLst/>
                <a:latin typeface="arial" panose="020B0604020202020204" pitchFamily="34" charset="0"/>
              </a:rPr>
              <a:t>  -  </a:t>
            </a:r>
            <a:r>
              <a:rPr lang="en-US" sz="1700" b="1" i="0" dirty="0">
                <a:solidFill>
                  <a:srgbClr val="000000"/>
                </a:solidFill>
                <a:effectLst/>
                <a:latin typeface="arial" panose="020B0604020202020204" pitchFamily="34" charset="0"/>
              </a:rPr>
              <a:t>required for specialty recognition and certification</a:t>
            </a:r>
          </a:p>
          <a:p>
            <a:pPr algn="l"/>
            <a:endParaRPr lang="en-US" sz="1900" b="1" i="0" dirty="0">
              <a:solidFill>
                <a:srgbClr val="000000"/>
              </a:solidFill>
              <a:effectLst/>
              <a:latin typeface="arial" panose="020B0604020202020204" pitchFamily="34" charset="0"/>
            </a:endParaRPr>
          </a:p>
          <a:p>
            <a:pPr marL="457200" lvl="1" indent="0">
              <a:buNone/>
            </a:pPr>
            <a:endParaRPr lang="en-US" sz="1700" b="0" i="0"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3303627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2">
            <a:extLst>
              <a:ext uri="{FF2B5EF4-FFF2-40B4-BE49-F238E27FC236}">
                <a16:creationId xmlns:a16="http://schemas.microsoft.com/office/drawing/2014/main" id="{ADF5125D-53C6-4B92-BBEF-4D9CAAE0BAA5}"/>
              </a:ext>
            </a:extLst>
          </p:cNvPr>
          <p:cNvSpPr>
            <a:spLocks noGrp="1"/>
          </p:cNvSpPr>
          <p:nvPr>
            <p:ph type="title"/>
          </p:nvPr>
        </p:nvSpPr>
        <p:spPr>
          <a:xfrm>
            <a:off x="6094855" y="1261331"/>
            <a:ext cx="3764761" cy="2786430"/>
          </a:xfrm>
        </p:spPr>
        <p:txBody>
          <a:bodyPr vert="horz" lIns="91440" tIns="45720" rIns="91440" bIns="45720" rtlCol="0" anchor="b">
            <a:normAutofit/>
          </a:bodyPr>
          <a:lstStyle/>
          <a:p>
            <a:pPr algn="r"/>
            <a:r>
              <a:rPr lang="en-US" sz="4400" b="1" dirty="0"/>
              <a:t>Name this destination </a:t>
            </a:r>
          </a:p>
        </p:txBody>
      </p:sp>
      <p:pic>
        <p:nvPicPr>
          <p:cNvPr id="5" name="Picture 2" descr="Petra - Wikipedia">
            <a:extLst>
              <a:ext uri="{FF2B5EF4-FFF2-40B4-BE49-F238E27FC236}">
                <a16:creationId xmlns:a16="http://schemas.microsoft.com/office/drawing/2014/main" id="{BA28B6D3-390F-41F2-9333-2AF761AB9604}"/>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t="13932" r="1" b="13933"/>
          <a:stretch/>
        </p:blipFill>
        <p:spPr bwMode="auto">
          <a:xfrm>
            <a:off x="888603" y="1261330"/>
            <a:ext cx="4973212" cy="433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57972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24F515-356D-4532-BE08-F6D7771916F0}">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9AEF1282-A6E9-4912-8AB9-8ED69BF7097D}">
  <ds:schemaRefs>
    <ds:schemaRef ds:uri="http://schemas.microsoft.com/sharepoint/v3/contenttype/forms"/>
  </ds:schemaRefs>
</ds:datastoreItem>
</file>

<file path=customXml/itemProps3.xml><?xml version="1.0" encoding="utf-8"?>
<ds:datastoreItem xmlns:ds="http://schemas.openxmlformats.org/officeDocument/2006/customXml" ds:itemID="{83E04B51-1D33-4F14-BBD7-79D7D27E2E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 design</Template>
  <TotalTime>479</TotalTime>
  <Words>1356</Words>
  <Application>Microsoft Office PowerPoint</Application>
  <PresentationFormat>Widescreen</PresentationFormat>
  <Paragraphs>161</Paragraphs>
  <Slides>24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Arial</vt:lpstr>
      <vt:lpstr>Calibri</vt:lpstr>
      <vt:lpstr>Copperplate Gothic Bold</vt:lpstr>
      <vt:lpstr>Lucida Calligraphy</vt:lpstr>
      <vt:lpstr>MontserratLight</vt:lpstr>
      <vt:lpstr>Symbol</vt:lpstr>
      <vt:lpstr>Trebuchet MS</vt:lpstr>
      <vt:lpstr>Wingdings 3</vt:lpstr>
      <vt:lpstr>Facet</vt:lpstr>
      <vt:lpstr>   WELCOME!  ATHNA’s VIRTUAL BOOK LAUNCH PARTY </vt:lpstr>
      <vt:lpstr>Agenda</vt:lpstr>
      <vt:lpstr>Raffle Rules</vt:lpstr>
      <vt:lpstr>  This man is associated with what disease?</vt:lpstr>
      <vt:lpstr>Travel Health Nursing: Scope &amp; Standards of Practice</vt:lpstr>
      <vt:lpstr>What Inspired Us?</vt:lpstr>
      <vt:lpstr>How Did ATHNA Achieve Success?</vt:lpstr>
      <vt:lpstr>Scope &amp; Standards: Why Important?</vt:lpstr>
      <vt:lpstr>Name this destination </vt:lpstr>
      <vt:lpstr>What vaccine did he develop?</vt:lpstr>
      <vt:lpstr>What’s Inside?</vt:lpstr>
      <vt:lpstr>What is the Professional Development Model for THNs Based on Benner ?</vt:lpstr>
      <vt:lpstr>Why a Code of Ethics?</vt:lpstr>
      <vt:lpstr>Another Resource:  academic.oup.com/jtm/article-abstract/28/1/taaa202/5958488?redirectedFrom=fulltext</vt:lpstr>
      <vt:lpstr>Acknowledgements  “ANA is pleased to recognize the specialty status of this essential area of nursing practice,” said ANA President Ernest Grant, PhD, RN, FAAN. “It’s a privilege to play such a vital role protecting the public and ensuring nursing practice maintains the highest and relevant clinical, research and educational domains. Granting this specialty recognition underscores the importance of nursing’s contribution to the global impact of travelers’ health and safety.”</vt:lpstr>
      <vt:lpstr>Why is CDC located in Atlanta?</vt:lpstr>
      <vt:lpstr>In what year was ATHNA incorporated?</vt:lpstr>
      <vt:lpstr>PowerPoint Presentation</vt:lpstr>
      <vt:lpstr>What is the #1 Cause of Traveler Death?</vt:lpstr>
      <vt:lpstr> Introducing the 2021 Class of ATHNA Directors</vt:lpstr>
      <vt:lpstr>Specialty Certification Draft Plan</vt:lpstr>
      <vt:lpstr>Final Raffle Question:  Where are we?</vt:lpstr>
      <vt:lpstr>PowerPoint Presentation</vt:lpstr>
      <vt:lpstr> A Toast!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Steven Herskovitz</dc:creator>
  <cp:lastModifiedBy>Steven Herskovitz</cp:lastModifiedBy>
  <cp:revision>9</cp:revision>
  <dcterms:created xsi:type="dcterms:W3CDTF">2021-07-11T23:16:01Z</dcterms:created>
  <dcterms:modified xsi:type="dcterms:W3CDTF">2021-07-26T14:16:51Z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