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21945600"/>
  <p:notesSz cx="7077075" cy="9363075"/>
  <p:defaultTextStyle>
    <a:defPPr>
      <a:defRPr lang="en-US"/>
    </a:defPPr>
    <a:lvl1pPr marL="0" algn="l" defTabSz="2820325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164" algn="l" defTabSz="2820325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0325" algn="l" defTabSz="2820325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0491" algn="l" defTabSz="2820325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0652" algn="l" defTabSz="2820325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0815" algn="l" defTabSz="2820325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0976" algn="l" defTabSz="2820325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1140" algn="l" defTabSz="2820325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1306" algn="l" defTabSz="2820325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60" autoAdjust="0"/>
    <p:restoredTop sz="91921" autoAdjust="0"/>
  </p:normalViewPr>
  <p:slideViewPr>
    <p:cSldViewPr>
      <p:cViewPr varScale="1">
        <p:scale>
          <a:sx n="21" d="100"/>
          <a:sy n="21" d="100"/>
        </p:scale>
        <p:origin x="828" y="138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3B745-BA53-49F6-B459-AE0CAB889DF3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509515-502A-49CB-BD53-BB1623D6337C}">
      <dgm:prSet phldrT="[Text]"/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Traveler Engagement in Health Promoting </a:t>
          </a:r>
          <a:r>
            <a:rPr lang="en-US" dirty="0" smtClean="0">
              <a:solidFill>
                <a:sysClr val="windowText" lastClr="000000"/>
              </a:solidFill>
            </a:rPr>
            <a:t>Behaviors</a:t>
          </a:r>
          <a:endParaRPr lang="en-US" dirty="0">
            <a:solidFill>
              <a:sysClr val="windowText" lastClr="000000"/>
            </a:solidFill>
          </a:endParaRPr>
        </a:p>
      </dgm:t>
    </dgm:pt>
    <dgm:pt modelId="{5F5A285E-CEB8-41BB-8B33-3BECD4C124C0}" type="parTrans" cxnId="{0A3D3DEE-3723-49ED-B799-398D8677CFFC}">
      <dgm:prSet/>
      <dgm:spPr/>
      <dgm:t>
        <a:bodyPr/>
        <a:lstStyle/>
        <a:p>
          <a:endParaRPr lang="en-US"/>
        </a:p>
      </dgm:t>
    </dgm:pt>
    <dgm:pt modelId="{A222FF04-13F2-4067-8145-AD78FA6B1751}" type="sibTrans" cxnId="{0A3D3DEE-3723-49ED-B799-398D8677CFFC}">
      <dgm:prSet/>
      <dgm:spPr/>
      <dgm:t>
        <a:bodyPr/>
        <a:lstStyle/>
        <a:p>
          <a:endParaRPr lang="en-US"/>
        </a:p>
      </dgm:t>
    </dgm:pt>
    <dgm:pt modelId="{3B42A885-AE2A-44D0-AC7A-E02A36C55330}">
      <dgm:prSet phldrT="[Text]"/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THN-Traveler Relationship</a:t>
          </a:r>
        </a:p>
      </dgm:t>
    </dgm:pt>
    <dgm:pt modelId="{1BA967B3-1998-478B-AC33-5EF8BE88AC2F}" type="parTrans" cxnId="{E11A580A-4EA5-46C6-88DC-15168C77C21F}">
      <dgm:prSet/>
      <dgm:spPr/>
      <dgm:t>
        <a:bodyPr/>
        <a:lstStyle/>
        <a:p>
          <a:endParaRPr lang="en-US"/>
        </a:p>
      </dgm:t>
    </dgm:pt>
    <dgm:pt modelId="{E890DC06-6DE7-47AE-999B-07E6E9EAA0C8}" type="sibTrans" cxnId="{E11A580A-4EA5-46C6-88DC-15168C77C21F}">
      <dgm:prSet/>
      <dgm:spPr/>
      <dgm:t>
        <a:bodyPr/>
        <a:lstStyle/>
        <a:p>
          <a:endParaRPr lang="en-US"/>
        </a:p>
      </dgm:t>
    </dgm:pt>
    <dgm:pt modelId="{5CD322C6-63C8-4B56-BAAB-F8EB6E7256C0}">
      <dgm:prSet phldrT="[Text]"/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Traveler variables &amp; </a:t>
          </a:r>
          <a:r>
            <a:rPr lang="en-US" dirty="0" smtClean="0">
              <a:solidFill>
                <a:sysClr val="windowText" lastClr="000000"/>
              </a:solidFill>
            </a:rPr>
            <a:t>perceptions, </a:t>
          </a:r>
          <a:r>
            <a:rPr lang="en-US" dirty="0">
              <a:solidFill>
                <a:sysClr val="windowText" lastClr="000000"/>
              </a:solidFill>
            </a:rPr>
            <a:t>Destination variables, Time before departure</a:t>
          </a:r>
        </a:p>
      </dgm:t>
    </dgm:pt>
    <dgm:pt modelId="{552CA23D-AF9F-40FC-96E5-9FB91D761248}" type="parTrans" cxnId="{D3E0CFD7-DC0B-464C-A915-B284C929D41B}">
      <dgm:prSet/>
      <dgm:spPr/>
      <dgm:t>
        <a:bodyPr/>
        <a:lstStyle/>
        <a:p>
          <a:endParaRPr lang="en-US"/>
        </a:p>
      </dgm:t>
    </dgm:pt>
    <dgm:pt modelId="{42D5A164-9D17-4A13-AC68-19A49B8C5669}" type="sibTrans" cxnId="{D3E0CFD7-DC0B-464C-A915-B284C929D41B}">
      <dgm:prSet/>
      <dgm:spPr/>
      <dgm:t>
        <a:bodyPr/>
        <a:lstStyle/>
        <a:p>
          <a:endParaRPr lang="en-US"/>
        </a:p>
      </dgm:t>
    </dgm:pt>
    <dgm:pt modelId="{2695F073-70B3-4EF1-8E8D-047A53FCE958}">
      <dgm:prSet phldrT="[Text]"/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Required &amp; recommended interventions, Self-care education</a:t>
          </a:r>
        </a:p>
      </dgm:t>
    </dgm:pt>
    <dgm:pt modelId="{7E2864C4-E615-483C-8F3E-F8B4F32639E7}" type="parTrans" cxnId="{50D36922-497B-494A-AE86-BE7619A88DAF}">
      <dgm:prSet/>
      <dgm:spPr/>
      <dgm:t>
        <a:bodyPr/>
        <a:lstStyle/>
        <a:p>
          <a:endParaRPr lang="en-US"/>
        </a:p>
      </dgm:t>
    </dgm:pt>
    <dgm:pt modelId="{882930B0-90D8-4662-99D8-83C297DED057}" type="sibTrans" cxnId="{50D36922-497B-494A-AE86-BE7619A88DAF}">
      <dgm:prSet/>
      <dgm:spPr/>
      <dgm:t>
        <a:bodyPr/>
        <a:lstStyle/>
        <a:p>
          <a:endParaRPr lang="en-US"/>
        </a:p>
      </dgm:t>
    </dgm:pt>
    <dgm:pt modelId="{69EBE737-A0DA-4DB2-BF19-DC148D29D6A5}">
      <dgm:prSet phldrT="[Text]"/>
      <dgm:spPr/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Impact on health of the traveler, their family &amp; community</a:t>
          </a:r>
          <a:endParaRPr lang="en-US" dirty="0">
            <a:solidFill>
              <a:sysClr val="windowText" lastClr="000000"/>
            </a:solidFill>
          </a:endParaRPr>
        </a:p>
      </dgm:t>
    </dgm:pt>
    <dgm:pt modelId="{ACBC953C-761C-48D3-BCFF-4D08B4E43E0C}" type="sibTrans" cxnId="{986DEC63-2B48-4EE3-8393-A210D14692D2}">
      <dgm:prSet/>
      <dgm:spPr/>
      <dgm:t>
        <a:bodyPr/>
        <a:lstStyle/>
        <a:p>
          <a:endParaRPr lang="en-US"/>
        </a:p>
      </dgm:t>
    </dgm:pt>
    <dgm:pt modelId="{540AC05D-A59A-4F9B-89DC-66E15C6CDAF1}" type="parTrans" cxnId="{986DEC63-2B48-4EE3-8393-A210D14692D2}">
      <dgm:prSet/>
      <dgm:spPr/>
      <dgm:t>
        <a:bodyPr/>
        <a:lstStyle/>
        <a:p>
          <a:endParaRPr lang="en-US"/>
        </a:p>
      </dgm:t>
    </dgm:pt>
    <dgm:pt modelId="{F694F100-0F9D-4190-A7DD-44D0271E9AA7}" type="pres">
      <dgm:prSet presAssocID="{24F3B745-BA53-49F6-B459-AE0CAB889DF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C91B8F-3B06-444F-A59B-08862F5D4BB6}" type="pres">
      <dgm:prSet presAssocID="{10509515-502A-49CB-BD53-BB1623D6337C}" presName="centerShape" presStyleLbl="node0" presStyleIdx="0" presStyleCnt="1" custScaleX="105776" custScaleY="105576" custLinFactNeighborX="-4125" custLinFactNeighborY="1153"/>
      <dgm:spPr/>
      <dgm:t>
        <a:bodyPr/>
        <a:lstStyle/>
        <a:p>
          <a:endParaRPr lang="en-US"/>
        </a:p>
      </dgm:t>
    </dgm:pt>
    <dgm:pt modelId="{2EB16227-FDC7-4CC8-B67B-8D0DD53628C9}" type="pres">
      <dgm:prSet presAssocID="{3B42A885-AE2A-44D0-AC7A-E02A36C55330}" presName="node" presStyleLbl="node1" presStyleIdx="0" presStyleCnt="4" custScaleX="165900" custScaleY="98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152BE-B8E5-4719-A1E0-8A563EDEDDD1}" type="pres">
      <dgm:prSet presAssocID="{3B42A885-AE2A-44D0-AC7A-E02A36C55330}" presName="dummy" presStyleCnt="0"/>
      <dgm:spPr/>
    </dgm:pt>
    <dgm:pt modelId="{59EFE02E-A59F-4837-AF03-E866381494FF}" type="pres">
      <dgm:prSet presAssocID="{E890DC06-6DE7-47AE-999B-07E6E9EAA0C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EC0B2AC-0F28-4F62-BBC1-032F101D09E5}" type="pres">
      <dgm:prSet presAssocID="{5CD322C6-63C8-4B56-BAAB-F8EB6E7256C0}" presName="node" presStyleLbl="node1" presStyleIdx="1" presStyleCnt="4" custScaleX="161762" custRadScaleRad="105982" custRadScaleInc="6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B451E-4C6B-460C-925E-52712F1D4238}" type="pres">
      <dgm:prSet presAssocID="{5CD322C6-63C8-4B56-BAAB-F8EB6E7256C0}" presName="dummy" presStyleCnt="0"/>
      <dgm:spPr/>
    </dgm:pt>
    <dgm:pt modelId="{AC1B3C9E-3988-43A1-A27C-FCF4B6E002C3}" type="pres">
      <dgm:prSet presAssocID="{42D5A164-9D17-4A13-AC68-19A49B8C566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3A6CE27-955F-40F3-8EB9-78E2524A796C}" type="pres">
      <dgm:prSet presAssocID="{2695F073-70B3-4EF1-8E8D-047A53FCE958}" presName="node" presStyleLbl="node1" presStyleIdx="2" presStyleCnt="4" custScaleX="170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8991F-1D52-48EB-8173-501EA8D91060}" type="pres">
      <dgm:prSet presAssocID="{2695F073-70B3-4EF1-8E8D-047A53FCE958}" presName="dummy" presStyleCnt="0"/>
      <dgm:spPr/>
    </dgm:pt>
    <dgm:pt modelId="{FC126695-E3C9-4638-AB24-33C268159806}" type="pres">
      <dgm:prSet presAssocID="{882930B0-90D8-4662-99D8-83C297DED05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D29C823-1B98-4E7A-895C-6F7CE13CFAA9}" type="pres">
      <dgm:prSet presAssocID="{69EBE737-A0DA-4DB2-BF19-DC148D29D6A5}" presName="node" presStyleLbl="node1" presStyleIdx="3" presStyleCnt="4" custFlipHor="1" custScaleX="155320" custScaleY="106306" custRadScaleRad="126459" custRadScaleInc="-13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4363A-110C-4261-B4E6-5F7C8E8AC814}" type="pres">
      <dgm:prSet presAssocID="{69EBE737-A0DA-4DB2-BF19-DC148D29D6A5}" presName="dummy" presStyleCnt="0"/>
      <dgm:spPr/>
    </dgm:pt>
    <dgm:pt modelId="{3AFFBD32-91B5-4CCF-83FD-215165F720F4}" type="pres">
      <dgm:prSet presAssocID="{ACBC953C-761C-48D3-BCFF-4D08B4E43E0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3772CB8-EDE1-4794-9442-AD73E89892D7}" type="presOf" srcId="{24F3B745-BA53-49F6-B459-AE0CAB889DF3}" destId="{F694F100-0F9D-4190-A7DD-44D0271E9AA7}" srcOrd="0" destOrd="0" presId="urn:microsoft.com/office/officeart/2005/8/layout/radial6"/>
    <dgm:cxn modelId="{986DEC63-2B48-4EE3-8393-A210D14692D2}" srcId="{10509515-502A-49CB-BD53-BB1623D6337C}" destId="{69EBE737-A0DA-4DB2-BF19-DC148D29D6A5}" srcOrd="3" destOrd="0" parTransId="{540AC05D-A59A-4F9B-89DC-66E15C6CDAF1}" sibTransId="{ACBC953C-761C-48D3-BCFF-4D08B4E43E0C}"/>
    <dgm:cxn modelId="{128C9319-29DA-4892-88DC-949797C71508}" type="presOf" srcId="{3B42A885-AE2A-44D0-AC7A-E02A36C55330}" destId="{2EB16227-FDC7-4CC8-B67B-8D0DD53628C9}" srcOrd="0" destOrd="0" presId="urn:microsoft.com/office/officeart/2005/8/layout/radial6"/>
    <dgm:cxn modelId="{0A3D3DEE-3723-49ED-B799-398D8677CFFC}" srcId="{24F3B745-BA53-49F6-B459-AE0CAB889DF3}" destId="{10509515-502A-49CB-BD53-BB1623D6337C}" srcOrd="0" destOrd="0" parTransId="{5F5A285E-CEB8-41BB-8B33-3BECD4C124C0}" sibTransId="{A222FF04-13F2-4067-8145-AD78FA6B1751}"/>
    <dgm:cxn modelId="{50D36922-497B-494A-AE86-BE7619A88DAF}" srcId="{10509515-502A-49CB-BD53-BB1623D6337C}" destId="{2695F073-70B3-4EF1-8E8D-047A53FCE958}" srcOrd="2" destOrd="0" parTransId="{7E2864C4-E615-483C-8F3E-F8B4F32639E7}" sibTransId="{882930B0-90D8-4662-99D8-83C297DED057}"/>
    <dgm:cxn modelId="{403EB204-4306-4E69-A29F-19E37CDA4C3D}" type="presOf" srcId="{ACBC953C-761C-48D3-BCFF-4D08B4E43E0C}" destId="{3AFFBD32-91B5-4CCF-83FD-215165F720F4}" srcOrd="0" destOrd="0" presId="urn:microsoft.com/office/officeart/2005/8/layout/radial6"/>
    <dgm:cxn modelId="{02CEE89E-6403-4194-B8E4-4CAB3DADB5A3}" type="presOf" srcId="{E890DC06-6DE7-47AE-999B-07E6E9EAA0C8}" destId="{59EFE02E-A59F-4837-AF03-E866381494FF}" srcOrd="0" destOrd="0" presId="urn:microsoft.com/office/officeart/2005/8/layout/radial6"/>
    <dgm:cxn modelId="{79C26550-8AD0-4A69-8297-6860D1A8E6FE}" type="presOf" srcId="{42D5A164-9D17-4A13-AC68-19A49B8C5669}" destId="{AC1B3C9E-3988-43A1-A27C-FCF4B6E002C3}" srcOrd="0" destOrd="0" presId="urn:microsoft.com/office/officeart/2005/8/layout/radial6"/>
    <dgm:cxn modelId="{E11A580A-4EA5-46C6-88DC-15168C77C21F}" srcId="{10509515-502A-49CB-BD53-BB1623D6337C}" destId="{3B42A885-AE2A-44D0-AC7A-E02A36C55330}" srcOrd="0" destOrd="0" parTransId="{1BA967B3-1998-478B-AC33-5EF8BE88AC2F}" sibTransId="{E890DC06-6DE7-47AE-999B-07E6E9EAA0C8}"/>
    <dgm:cxn modelId="{72E98B74-F628-4BB3-8A0B-46B16DABFC75}" type="presOf" srcId="{10509515-502A-49CB-BD53-BB1623D6337C}" destId="{0EC91B8F-3B06-444F-A59B-08862F5D4BB6}" srcOrd="0" destOrd="0" presId="urn:microsoft.com/office/officeart/2005/8/layout/radial6"/>
    <dgm:cxn modelId="{B0E561F4-5230-4DE1-93C5-29EB3BE2E61B}" type="presOf" srcId="{5CD322C6-63C8-4B56-BAAB-F8EB6E7256C0}" destId="{BEC0B2AC-0F28-4F62-BBC1-032F101D09E5}" srcOrd="0" destOrd="0" presId="urn:microsoft.com/office/officeart/2005/8/layout/radial6"/>
    <dgm:cxn modelId="{6EF5A355-0581-456C-9650-205A19CBAC4B}" type="presOf" srcId="{2695F073-70B3-4EF1-8E8D-047A53FCE958}" destId="{D3A6CE27-955F-40F3-8EB9-78E2524A796C}" srcOrd="0" destOrd="0" presId="urn:microsoft.com/office/officeart/2005/8/layout/radial6"/>
    <dgm:cxn modelId="{82A5A7E7-5DF4-4575-8C43-CF4539B8BA3F}" type="presOf" srcId="{69EBE737-A0DA-4DB2-BF19-DC148D29D6A5}" destId="{AD29C823-1B98-4E7A-895C-6F7CE13CFAA9}" srcOrd="0" destOrd="0" presId="urn:microsoft.com/office/officeart/2005/8/layout/radial6"/>
    <dgm:cxn modelId="{D3E0CFD7-DC0B-464C-A915-B284C929D41B}" srcId="{10509515-502A-49CB-BD53-BB1623D6337C}" destId="{5CD322C6-63C8-4B56-BAAB-F8EB6E7256C0}" srcOrd="1" destOrd="0" parTransId="{552CA23D-AF9F-40FC-96E5-9FB91D761248}" sibTransId="{42D5A164-9D17-4A13-AC68-19A49B8C5669}"/>
    <dgm:cxn modelId="{E0ED2941-484B-4F73-80C2-18988A4F336C}" type="presOf" srcId="{882930B0-90D8-4662-99D8-83C297DED057}" destId="{FC126695-E3C9-4638-AB24-33C268159806}" srcOrd="0" destOrd="0" presId="urn:microsoft.com/office/officeart/2005/8/layout/radial6"/>
    <dgm:cxn modelId="{DB445105-C699-49A0-93BD-35F87FE31217}" type="presParOf" srcId="{F694F100-0F9D-4190-A7DD-44D0271E9AA7}" destId="{0EC91B8F-3B06-444F-A59B-08862F5D4BB6}" srcOrd="0" destOrd="0" presId="urn:microsoft.com/office/officeart/2005/8/layout/radial6"/>
    <dgm:cxn modelId="{BD419F84-7993-412D-B444-BF92AF23030F}" type="presParOf" srcId="{F694F100-0F9D-4190-A7DD-44D0271E9AA7}" destId="{2EB16227-FDC7-4CC8-B67B-8D0DD53628C9}" srcOrd="1" destOrd="0" presId="urn:microsoft.com/office/officeart/2005/8/layout/radial6"/>
    <dgm:cxn modelId="{CE7589C0-6189-4836-8254-D796441930C7}" type="presParOf" srcId="{F694F100-0F9D-4190-A7DD-44D0271E9AA7}" destId="{FD4152BE-B8E5-4719-A1E0-8A563EDEDDD1}" srcOrd="2" destOrd="0" presId="urn:microsoft.com/office/officeart/2005/8/layout/radial6"/>
    <dgm:cxn modelId="{F01798F1-C6BF-4DC6-A13B-9775003D66CB}" type="presParOf" srcId="{F694F100-0F9D-4190-A7DD-44D0271E9AA7}" destId="{59EFE02E-A59F-4837-AF03-E866381494FF}" srcOrd="3" destOrd="0" presId="urn:microsoft.com/office/officeart/2005/8/layout/radial6"/>
    <dgm:cxn modelId="{B02E7D4A-D040-44A1-94C6-1752AB7953F1}" type="presParOf" srcId="{F694F100-0F9D-4190-A7DD-44D0271E9AA7}" destId="{BEC0B2AC-0F28-4F62-BBC1-032F101D09E5}" srcOrd="4" destOrd="0" presId="urn:microsoft.com/office/officeart/2005/8/layout/radial6"/>
    <dgm:cxn modelId="{62D45393-73CA-4DBE-BD31-2F6038C1DDA5}" type="presParOf" srcId="{F694F100-0F9D-4190-A7DD-44D0271E9AA7}" destId="{E34B451E-4C6B-460C-925E-52712F1D4238}" srcOrd="5" destOrd="0" presId="urn:microsoft.com/office/officeart/2005/8/layout/radial6"/>
    <dgm:cxn modelId="{BD2EDBE2-6AAB-43C9-9D60-5C272AD127D8}" type="presParOf" srcId="{F694F100-0F9D-4190-A7DD-44D0271E9AA7}" destId="{AC1B3C9E-3988-43A1-A27C-FCF4B6E002C3}" srcOrd="6" destOrd="0" presId="urn:microsoft.com/office/officeart/2005/8/layout/radial6"/>
    <dgm:cxn modelId="{246E8F6E-31E3-40B2-8DD8-EABC1E4066FB}" type="presParOf" srcId="{F694F100-0F9D-4190-A7DD-44D0271E9AA7}" destId="{D3A6CE27-955F-40F3-8EB9-78E2524A796C}" srcOrd="7" destOrd="0" presId="urn:microsoft.com/office/officeart/2005/8/layout/radial6"/>
    <dgm:cxn modelId="{FFE50BC3-FFF2-4E65-BC34-19856EA7042B}" type="presParOf" srcId="{F694F100-0F9D-4190-A7DD-44D0271E9AA7}" destId="{1CD8991F-1D52-48EB-8173-501EA8D91060}" srcOrd="8" destOrd="0" presId="urn:microsoft.com/office/officeart/2005/8/layout/radial6"/>
    <dgm:cxn modelId="{A9073154-C416-491A-983C-B5B7BB0E3157}" type="presParOf" srcId="{F694F100-0F9D-4190-A7DD-44D0271E9AA7}" destId="{FC126695-E3C9-4638-AB24-33C268159806}" srcOrd="9" destOrd="0" presId="urn:microsoft.com/office/officeart/2005/8/layout/radial6"/>
    <dgm:cxn modelId="{F00E8EEB-C8CB-450F-92C0-139AE832B240}" type="presParOf" srcId="{F694F100-0F9D-4190-A7DD-44D0271E9AA7}" destId="{AD29C823-1B98-4E7A-895C-6F7CE13CFAA9}" srcOrd="10" destOrd="0" presId="urn:microsoft.com/office/officeart/2005/8/layout/radial6"/>
    <dgm:cxn modelId="{6C557688-CCDA-45A5-A812-E67C935258DD}" type="presParOf" srcId="{F694F100-0F9D-4190-A7DD-44D0271E9AA7}" destId="{2AB4363A-110C-4261-B4E6-5F7C8E8AC814}" srcOrd="11" destOrd="0" presId="urn:microsoft.com/office/officeart/2005/8/layout/radial6"/>
    <dgm:cxn modelId="{814C5321-1F8B-4E24-9162-5F70FC4FA363}" type="presParOf" srcId="{F694F100-0F9D-4190-A7DD-44D0271E9AA7}" destId="{3AFFBD32-91B5-4CCF-83FD-215165F720F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FBD32-91B5-4CCF-83FD-215165F720F4}">
      <dsp:nvSpPr>
        <dsp:cNvPr id="0" name=""/>
        <dsp:cNvSpPr/>
      </dsp:nvSpPr>
      <dsp:spPr>
        <a:xfrm>
          <a:off x="2175074" y="552385"/>
          <a:ext cx="4216989" cy="4216989"/>
        </a:xfrm>
        <a:prstGeom prst="blockArc">
          <a:avLst>
            <a:gd name="adj1" fmla="val 10359961"/>
            <a:gd name="adj2" fmla="val 17138135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26695-E3C9-4638-AB24-33C268159806}">
      <dsp:nvSpPr>
        <dsp:cNvPr id="0" name=""/>
        <dsp:cNvSpPr/>
      </dsp:nvSpPr>
      <dsp:spPr>
        <a:xfrm>
          <a:off x="2188751" y="701035"/>
          <a:ext cx="4216989" cy="4216989"/>
        </a:xfrm>
        <a:prstGeom prst="blockArc">
          <a:avLst>
            <a:gd name="adj1" fmla="val 4485550"/>
            <a:gd name="adj2" fmla="val 10609184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B3C9E-3988-43A1-A27C-FCF4B6E002C3}">
      <dsp:nvSpPr>
        <dsp:cNvPr id="0" name=""/>
        <dsp:cNvSpPr/>
      </dsp:nvSpPr>
      <dsp:spPr>
        <a:xfrm>
          <a:off x="2853314" y="632283"/>
          <a:ext cx="4216989" cy="4216989"/>
        </a:xfrm>
        <a:prstGeom prst="blockArc">
          <a:avLst>
            <a:gd name="adj1" fmla="val 109034"/>
            <a:gd name="adj2" fmla="val 5605677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02E-A59F-4837-AF03-E866381494FF}">
      <dsp:nvSpPr>
        <dsp:cNvPr id="0" name=""/>
        <dsp:cNvSpPr/>
      </dsp:nvSpPr>
      <dsp:spPr>
        <a:xfrm>
          <a:off x="2853562" y="624898"/>
          <a:ext cx="4216989" cy="4216989"/>
        </a:xfrm>
        <a:prstGeom prst="blockArc">
          <a:avLst>
            <a:gd name="adj1" fmla="val 15993909"/>
            <a:gd name="adj2" fmla="val 121367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91B8F-3B06-444F-A59B-08862F5D4BB6}">
      <dsp:nvSpPr>
        <dsp:cNvPr id="0" name=""/>
        <dsp:cNvSpPr/>
      </dsp:nvSpPr>
      <dsp:spPr>
        <a:xfrm>
          <a:off x="3641993" y="1759776"/>
          <a:ext cx="2053504" cy="2049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Text" lastClr="000000"/>
              </a:solidFill>
            </a:rPr>
            <a:t>Traveler Engagement in Health Promoting </a:t>
          </a:r>
          <a:r>
            <a:rPr lang="en-US" sz="2000" kern="1200" dirty="0" smtClean="0">
              <a:solidFill>
                <a:sysClr val="windowText" lastClr="000000"/>
              </a:solidFill>
            </a:rPr>
            <a:t>Behaviors</a:t>
          </a:r>
          <a:endParaRPr lang="en-US" sz="2000" kern="1200" dirty="0">
            <a:solidFill>
              <a:sysClr val="windowText" lastClr="000000"/>
            </a:solidFill>
          </a:endParaRPr>
        </a:p>
      </dsp:txBody>
      <dsp:txXfrm>
        <a:off x="3942722" y="2059936"/>
        <a:ext cx="1452046" cy="1449301"/>
      </dsp:txXfrm>
    </dsp:sp>
    <dsp:sp modelId="{2EB16227-FDC7-4CC8-B67B-8D0DD53628C9}">
      <dsp:nvSpPr>
        <dsp:cNvPr id="0" name=""/>
        <dsp:cNvSpPr/>
      </dsp:nvSpPr>
      <dsp:spPr>
        <a:xfrm>
          <a:off x="3711403" y="4856"/>
          <a:ext cx="2254513" cy="13453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ysClr val="windowText" lastClr="000000"/>
              </a:solidFill>
            </a:rPr>
            <a:t>THN-Traveler Relationship</a:t>
          </a:r>
        </a:p>
      </dsp:txBody>
      <dsp:txXfrm>
        <a:off x="4041569" y="201875"/>
        <a:ext cx="1594181" cy="951291"/>
      </dsp:txXfrm>
    </dsp:sp>
    <dsp:sp modelId="{BEC0B2AC-0F28-4F62-BBC1-032F101D09E5}">
      <dsp:nvSpPr>
        <dsp:cNvPr id="0" name=""/>
        <dsp:cNvSpPr/>
      </dsp:nvSpPr>
      <dsp:spPr>
        <a:xfrm>
          <a:off x="5921205" y="2126610"/>
          <a:ext cx="2198279" cy="13589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ysClr val="windowText" lastClr="000000"/>
              </a:solidFill>
            </a:rPr>
            <a:t>Traveler variables &amp; </a:t>
          </a:r>
          <a:r>
            <a:rPr lang="en-US" sz="1300" kern="1200" dirty="0" smtClean="0">
              <a:solidFill>
                <a:sysClr val="windowText" lastClr="000000"/>
              </a:solidFill>
            </a:rPr>
            <a:t>perceptions, </a:t>
          </a:r>
          <a:r>
            <a:rPr lang="en-US" sz="1300" kern="1200" dirty="0">
              <a:solidFill>
                <a:sysClr val="windowText" lastClr="000000"/>
              </a:solidFill>
            </a:rPr>
            <a:t>Destination variables, Time before departure</a:t>
          </a:r>
        </a:p>
      </dsp:txBody>
      <dsp:txXfrm>
        <a:off x="6243136" y="2325625"/>
        <a:ext cx="1554417" cy="960929"/>
      </dsp:txXfrm>
    </dsp:sp>
    <dsp:sp modelId="{D3A6CE27-955F-40F3-8EB9-78E2524A796C}">
      <dsp:nvSpPr>
        <dsp:cNvPr id="0" name=""/>
        <dsp:cNvSpPr/>
      </dsp:nvSpPr>
      <dsp:spPr>
        <a:xfrm>
          <a:off x="3679916" y="4117185"/>
          <a:ext cx="2317487" cy="13589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ysClr val="windowText" lastClr="000000"/>
              </a:solidFill>
            </a:rPr>
            <a:t>Required &amp; recommended interventions, Self-care education</a:t>
          </a:r>
        </a:p>
      </dsp:txBody>
      <dsp:txXfrm>
        <a:off x="4019304" y="4316200"/>
        <a:ext cx="1638711" cy="960929"/>
      </dsp:txXfrm>
    </dsp:sp>
    <dsp:sp modelId="{AD29C823-1B98-4E7A-895C-6F7CE13CFAA9}">
      <dsp:nvSpPr>
        <dsp:cNvPr id="0" name=""/>
        <dsp:cNvSpPr/>
      </dsp:nvSpPr>
      <dsp:spPr>
        <a:xfrm flipH="1">
          <a:off x="1185478" y="2201462"/>
          <a:ext cx="2110735" cy="14446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Text" lastClr="000000"/>
              </a:solidFill>
            </a:rPr>
            <a:t>Impact on health of the traveler, their family &amp; community</a:t>
          </a:r>
          <a:endParaRPr lang="en-US" sz="1300" kern="1200" dirty="0">
            <a:solidFill>
              <a:sysClr val="windowText" lastClr="000000"/>
            </a:solidFill>
          </a:endParaRPr>
        </a:p>
      </dsp:txBody>
      <dsp:txXfrm>
        <a:off x="1494588" y="2413027"/>
        <a:ext cx="1492515" cy="1021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946" cy="468794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525" y="0"/>
            <a:ext cx="3066946" cy="468794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BB3C53D0-AC40-4B36-9AFF-A06C1E4DC1D5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1171575"/>
            <a:ext cx="6318250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388" y="4505540"/>
            <a:ext cx="5662302" cy="3687951"/>
          </a:xfrm>
          <a:prstGeom prst="rect">
            <a:avLst/>
          </a:prstGeom>
        </p:spPr>
        <p:txBody>
          <a:bodyPr vert="horz" lIns="92254" tIns="46127" rIns="92254" bIns="461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4282"/>
            <a:ext cx="3066946" cy="468793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525" y="8894282"/>
            <a:ext cx="3066946" cy="468793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08D12CA0-D954-4D1E-8EDE-1EF8B333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9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12CA0-D954-4D1E-8EDE-1EF8B3338D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9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3434000" y="0"/>
            <a:ext cx="457200" cy="21945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457200" cy="21945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43891200" cy="274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19202400"/>
            <a:ext cx="43891200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endParaRPr lang="en-US" dirty="0"/>
          </a:p>
        </p:txBody>
      </p:sp>
      <p:sp>
        <p:nvSpPr>
          <p:cNvPr id="11" name="Instructions"/>
          <p:cNvSpPr/>
          <p:nvPr userDrawn="1"/>
        </p:nvSpPr>
        <p:spPr>
          <a:xfrm>
            <a:off x="-7498080" y="0"/>
            <a:ext cx="6949440" cy="2194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893" tIns="146893" rIns="146893" bIns="146893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54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Print Size:</a:t>
            </a:r>
            <a:endParaRPr sz="5400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This poster template is 24” high by 48” wide .</a:t>
            </a:r>
            <a:r>
              <a:rPr lang="en-US" sz="3200" baseline="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It can be used to print any poster with a 1:2 aspect ratio including 30x60, 36x72, 42x84, and 48x96. 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540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Placeholders</a:t>
            </a:r>
            <a:r>
              <a:rPr sz="5400" dirty="0">
                <a:solidFill>
                  <a:srgbClr val="7F7F7F"/>
                </a:solidFill>
                <a:latin typeface="+mn-lt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sz="32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The </a:t>
            </a:r>
            <a:r>
              <a:rPr lang="en-US" sz="32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various elements included</a:t>
            </a:r>
            <a:r>
              <a:rPr sz="32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in this </a:t>
            </a:r>
            <a:r>
              <a:rPr lang="en-US" sz="32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are ones</a:t>
            </a:r>
            <a:r>
              <a:rPr lang="en-US" sz="32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we often see in medical, research, and scientific posters.</a:t>
            </a:r>
            <a:r>
              <a:rPr sz="32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Feel</a:t>
            </a:r>
            <a:r>
              <a:rPr lang="en-US" sz="32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free to edit, move,  add, and delete items, or change the layout to suit your needs. Always check with your conference organizer for specific requirements.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54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Image</a:t>
            </a:r>
            <a:r>
              <a:rPr lang="en-US" sz="54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Quality</a:t>
            </a:r>
            <a:r>
              <a:rPr lang="en-US" sz="54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You can place digital photos or logo art in your poster file by selecting the </a:t>
            </a:r>
            <a:r>
              <a:rPr lang="en-US" sz="3200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Insert, Picture</a:t>
            </a:r>
            <a:r>
              <a:rPr lang="en-US" sz="32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command, or by using standard copy &amp; paste. For best results, all graphic elements should be at least </a:t>
            </a:r>
            <a:r>
              <a:rPr lang="en-US" sz="3200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150-200 pixels per inch in their final printed size</a:t>
            </a:r>
            <a:r>
              <a:rPr lang="en-US" sz="32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. For instance, a 1600 x 1200 pixel</a:t>
            </a:r>
            <a:r>
              <a:rPr lang="en-US" sz="3200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photo will usually look fine up to </a:t>
            </a:r>
            <a:r>
              <a:rPr lang="en-US" sz="32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8“-10” wide on your printed poster.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To preview the print quality of images, select a magnification of 100% when previewing your poster. This will give you a good idea of what it will look like in print. If you are laying out a large poster and using half-scale dimensions, be sure to preview your graphics at 200% to see them at their final printed size.</a:t>
            </a:r>
          </a:p>
          <a:p>
            <a:pPr lvl="0">
              <a:spcBef>
                <a:spcPts val="0"/>
              </a:spcBef>
              <a:spcAft>
                <a:spcPts val="1544"/>
              </a:spcAft>
            </a:pPr>
            <a:r>
              <a:rPr lang="en-US" sz="32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Please note that graphics from websites (such as the logo on your hospital's or university's home page) will only be 72dpi and not suitable for printing.</a:t>
            </a:r>
          </a:p>
          <a:p>
            <a:pPr lvl="0" algn="ctr">
              <a:spcBef>
                <a:spcPts val="0"/>
              </a:spcBef>
              <a:spcAft>
                <a:spcPts val="1544"/>
              </a:spcAft>
            </a:pPr>
            <a:r>
              <a:rPr lang="en-US" sz="2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4439840" y="0"/>
            <a:ext cx="6949440" cy="21945600"/>
            <a:chOff x="33832800" y="0"/>
            <a:chExt cx="12801600" cy="43891200"/>
          </a:xfrm>
        </p:grpSpPr>
        <p:sp>
          <p:nvSpPr>
            <p:cNvPr id="13" name="Instructions"/>
            <p:cNvSpPr/>
            <p:nvPr userDrawn="1"/>
          </p:nvSpPr>
          <p:spPr>
            <a:xfrm>
              <a:off x="33832800" y="0"/>
              <a:ext cx="12801600" cy="4389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544"/>
                </a:spcAft>
              </a:pPr>
              <a:r>
                <a:rPr lang="en-US" sz="54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54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54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5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544"/>
                </a:spcAft>
              </a:pPr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32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544"/>
                </a:spcAft>
              </a:pPr>
              <a:r>
                <a:rPr lang="en-US" sz="32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3200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32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3200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32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544"/>
                </a:spcAft>
              </a:pPr>
              <a:endPara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544"/>
                </a:spcAft>
              </a:pPr>
              <a:endPara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544"/>
                </a:spcAft>
              </a:pPr>
              <a:endPara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544"/>
                </a:spcAft>
              </a:pPr>
              <a:endPara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544"/>
                </a:spcAft>
              </a:pPr>
              <a:endPara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544"/>
                </a:spcAft>
              </a:pPr>
              <a:endPara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544"/>
                </a:spcAft>
              </a:pPr>
              <a:endPara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544"/>
                </a:spcAft>
              </a:pPr>
              <a:endPara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544"/>
                </a:spcAft>
              </a:pPr>
              <a:r>
                <a:rPr lang="en-US" sz="32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544"/>
                </a:spcAft>
              </a:pPr>
              <a:r>
                <a:rPr lang="en-US" sz="54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Your Poster:</a:t>
              </a:r>
            </a:p>
            <a:p>
              <a:pPr lvl="0">
                <a:spcBef>
                  <a:spcPts val="0"/>
                </a:spcBef>
                <a:spcAft>
                  <a:spcPts val="1544"/>
                </a:spcAft>
              </a:pPr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32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32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544"/>
                </a:spcAft>
              </a:pPr>
              <a:r>
                <a:rPr lang="en-US" sz="32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32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32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200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/>
              </a:r>
              <a:b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1342" y="9107874"/>
              <a:ext cx="11904515" cy="1024692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0" y="21683472"/>
            <a:ext cx="5297435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4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6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1"/>
            <a:ext cx="39502080" cy="3657600"/>
          </a:xfrm>
          <a:prstGeom prst="rect">
            <a:avLst/>
          </a:prstGeom>
        </p:spPr>
        <p:txBody>
          <a:bodyPr vert="horz" lIns="282033" tIns="141018" rIns="282033" bIns="1410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4"/>
            <a:ext cx="39502080" cy="14483082"/>
          </a:xfrm>
          <a:prstGeom prst="rect">
            <a:avLst/>
          </a:prstGeom>
        </p:spPr>
        <p:txBody>
          <a:bodyPr vert="horz" lIns="282033" tIns="141018" rIns="282033" bIns="1410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22"/>
            <a:ext cx="10241280" cy="1168400"/>
          </a:xfrm>
          <a:prstGeom prst="rect">
            <a:avLst/>
          </a:prstGeom>
        </p:spPr>
        <p:txBody>
          <a:bodyPr vert="horz" lIns="282033" tIns="141018" rIns="282033" bIns="141018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22"/>
            <a:ext cx="13898880" cy="1168400"/>
          </a:xfrm>
          <a:prstGeom prst="rect">
            <a:avLst/>
          </a:prstGeom>
        </p:spPr>
        <p:txBody>
          <a:bodyPr vert="horz" lIns="282033" tIns="141018" rIns="282033" bIns="141018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0340322"/>
            <a:ext cx="10241280" cy="1168400"/>
          </a:xfrm>
          <a:prstGeom prst="rect">
            <a:avLst/>
          </a:prstGeom>
        </p:spPr>
        <p:txBody>
          <a:bodyPr vert="horz" lIns="282033" tIns="141018" rIns="282033" bIns="141018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2820325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784" indent="-293784" algn="l" defTabSz="282032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566" indent="-293784" algn="l" defTabSz="282032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81353" indent="-293784" algn="l" defTabSz="282032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135" indent="-293784" algn="l" defTabSz="282032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921" indent="-293784" algn="l" defTabSz="282032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7755896" indent="-705081" algn="l" defTabSz="2820325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166059" indent="-705081" algn="l" defTabSz="2820325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576223" indent="-705081" algn="l" defTabSz="2820325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1986384" indent="-705081" algn="l" defTabSz="2820325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0325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164" algn="l" defTabSz="2820325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0325" algn="l" defTabSz="2820325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0491" algn="l" defTabSz="2820325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0652" algn="l" defTabSz="2820325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0815" algn="l" defTabSz="2820325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0976" algn="l" defTabSz="2820325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1140" algn="l" defTabSz="2820325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1306" algn="l" defTabSz="2820325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5.png"/><Relationship Id="rId3" Type="http://schemas.openxmlformats.org/officeDocument/2006/relationships/hyperlink" Target="mailto:garosselot@aol.com" TargetMode="Externa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hyperlink" Target="http://www.google.com/url?sa=i&amp;rct=j&amp;q=&amp;esrc=s&amp;source=images&amp;cd=&amp;cad=rja&amp;uact=8&amp;ved=2ahUKEwjcoc6cqubhAhUFP6wKHZA6CiMQjRx6BAgBEAU&amp;url=/url?sa%3Di%26rct%3Dj%26q%3D%26esrc%3Ds%26source%3Dimages%26cd%3D%26ved%3D%26url%3Dhttps://www.emedevents.com/organizer-profile/american-travel-health-nurses-association-athna-763273%26psig%3DAOvVaw1-Bi9aAjVzldvqn3QvGM0-%26ust%3D1556112590706929&amp;psig=AOvVaw1-Bi9aAjVzldvqn3QvGM0-&amp;ust=1556112590706929" TargetMode="Externa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hyperlink" Target="https://nam04.safelinks.protection.outlook.com/?url=https://www.ncbi.nlm.nih.gov/pmc/articles/PMC5871720/#&amp;data=02|01|CSandal@dow.com|6dc934e968204b184d0e08d6c8eda018|c3e32f53cb7f4809968d1cc4ccc785fe|0|0|636917321267655983&amp;sdata=cSXvZbSRLO5WPtmeBv1zHYZ/Snq1ue2RcBkaOzfKxVM%3D&amp;reserved=0" TargetMode="External"/><Relationship Id="rId9" Type="http://schemas.microsoft.com/office/2007/relationships/diagramDrawing" Target="../diagrams/drawing1.xml"/><Relationship Id="rId1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5486400" y="0"/>
            <a:ext cx="32918400" cy="153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513" tIns="293784" rIns="117513" bIns="293784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American Travel Health Nurses Association: A Journey to ANA Specialty </a:t>
            </a:r>
            <a:r>
              <a:rPr 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Status for Travel Health Nursing</a:t>
            </a:r>
            <a:endParaRPr lang="en-US" sz="60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5450114" y="1314619"/>
            <a:ext cx="32918400" cy="119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513" tIns="117513" rIns="117513" bIns="117513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G. Rosselot, J. Richards, C. Sandal, E. Rosenblatt, S. McDevitt, S. Weinberg </a:t>
            </a: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3999" y="20007860"/>
            <a:ext cx="2945013" cy="1290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58757" tIns="29380" rIns="58757" bIns="29380" rtlCol="0">
            <a:spAutoFit/>
          </a:bodyPr>
          <a:lstStyle/>
          <a:p>
            <a:r>
              <a:rPr lang="en-US" sz="2000" dirty="0" smtClean="0"/>
              <a:t>Gail Rosselot </a:t>
            </a:r>
            <a:endParaRPr lang="en-US" sz="2000" dirty="0"/>
          </a:p>
          <a:p>
            <a:r>
              <a:rPr lang="en-US" sz="2000" dirty="0" smtClean="0"/>
              <a:t>President of  ATHNA</a:t>
            </a:r>
            <a:endParaRPr lang="en-US" sz="2000" dirty="0"/>
          </a:p>
          <a:p>
            <a:r>
              <a:rPr lang="en-US" sz="2000" dirty="0"/>
              <a:t>Email</a:t>
            </a:r>
            <a:r>
              <a:rPr lang="en-US" sz="2000" dirty="0" smtClean="0"/>
              <a:t>: </a:t>
            </a:r>
            <a:r>
              <a:rPr lang="en-US" sz="2000" u="sng" dirty="0">
                <a:hlinkClick r:id="rId3"/>
              </a:rPr>
              <a:t>garosselot@aol.com</a:t>
            </a:r>
            <a:endParaRPr lang="en-US" sz="2000" dirty="0"/>
          </a:p>
          <a:p>
            <a:r>
              <a:rPr lang="en-US" sz="2000" dirty="0"/>
              <a:t>Website</a:t>
            </a:r>
            <a:r>
              <a:rPr lang="en-US" sz="2000" dirty="0" smtClean="0"/>
              <a:t>: www.athna.org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706883" y="19431002"/>
            <a:ext cx="1428507" cy="551776"/>
          </a:xfrm>
          <a:prstGeom prst="rect">
            <a:avLst/>
          </a:prstGeom>
          <a:noFill/>
        </p:spPr>
        <p:txBody>
          <a:bodyPr wrap="none" lIns="58757" tIns="29380" rIns="58757" bIns="29380" rtlCol="0">
            <a:spAutoFit/>
          </a:bodyPr>
          <a:lstStyle/>
          <a:p>
            <a:r>
              <a:rPr lang="en-US" sz="3200" b="1" dirty="0"/>
              <a:t>Contact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945600" y="20025359"/>
            <a:ext cx="19507200" cy="1463040"/>
          </a:xfrm>
          <a:prstGeom prst="rect">
            <a:avLst/>
          </a:prstGeom>
          <a:noFill/>
        </p:spPr>
        <p:txBody>
          <a:bodyPr wrap="square" lIns="58757" tIns="58757" rIns="58757" bIns="58757" numCol="1" spcCol="293784" rtlCol="0">
            <a:noAutofit/>
          </a:bodyPr>
          <a:lstStyle/>
          <a:p>
            <a:r>
              <a:rPr lang="en-US" sz="900" dirty="0"/>
              <a:t> </a:t>
            </a:r>
          </a:p>
          <a:p>
            <a:r>
              <a:rPr lang="en-US" sz="1400" dirty="0"/>
              <a:t>American Nurses Association. (2015). Nursing: Scope and Standards of Practice (3rd ed.). Silver Spring, MD: ANA. </a:t>
            </a:r>
          </a:p>
          <a:p>
            <a:r>
              <a:rPr lang="en-US" sz="1400" dirty="0"/>
              <a:t>American Nurses Association. (2015). Code of Ethics for Nurses with Interpretive Statements. Silver Spring, MD: ANA.</a:t>
            </a:r>
          </a:p>
          <a:p>
            <a:r>
              <a:rPr lang="en-US" sz="1400" dirty="0" err="1"/>
              <a:t>Fukada</a:t>
            </a:r>
            <a:r>
              <a:rPr lang="en-US" sz="1400" dirty="0"/>
              <a:t> M. Nursing Competency: Definition, Structure and Development. </a:t>
            </a:r>
            <a:endParaRPr lang="en-US" sz="1400" dirty="0" smtClean="0"/>
          </a:p>
          <a:p>
            <a:r>
              <a:rPr lang="en-US" sz="1400" u="sng" dirty="0" err="1" smtClean="0">
                <a:hlinkClick r:id="rId4"/>
              </a:rPr>
              <a:t>Yonago</a:t>
            </a:r>
            <a:r>
              <a:rPr lang="en-US" sz="1400" u="sng" dirty="0" smtClean="0">
                <a:hlinkClick r:id="rId4"/>
              </a:rPr>
              <a:t> </a:t>
            </a:r>
            <a:r>
              <a:rPr lang="en-US" sz="1400" u="sng" dirty="0" err="1">
                <a:hlinkClick r:id="rId4"/>
              </a:rPr>
              <a:t>Acta</a:t>
            </a:r>
            <a:r>
              <a:rPr lang="en-US" sz="1400" u="sng" dirty="0">
                <a:hlinkClick r:id="rId4"/>
              </a:rPr>
              <a:t> Med. 2018 Mar; 61(1): 1–7. Royal College of Nursing. (2018) Competencies: Travel health nursing: career and competence development. London: RCN.</a:t>
            </a:r>
          </a:p>
          <a:p>
            <a:r>
              <a:rPr lang="en-US" sz="1400" u="sng" dirty="0">
                <a:hlinkClick r:id="rId4"/>
              </a:rPr>
              <a:t> </a:t>
            </a:r>
          </a:p>
          <a:p>
            <a:endParaRPr lang="en-US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22348403" y="19456084"/>
            <a:ext cx="1986096" cy="551776"/>
          </a:xfrm>
          <a:prstGeom prst="rect">
            <a:avLst/>
          </a:prstGeom>
          <a:noFill/>
        </p:spPr>
        <p:txBody>
          <a:bodyPr wrap="none" lIns="58757" tIns="29380" rIns="58757" bIns="29380" rtlCol="0">
            <a:spAutoFit/>
          </a:bodyPr>
          <a:lstStyle/>
          <a:p>
            <a:r>
              <a:rPr lang="en-US" sz="3200" b="1" dirty="0"/>
              <a:t>References</a:t>
            </a:r>
          </a:p>
        </p:txBody>
      </p:sp>
      <p:sp>
        <p:nvSpPr>
          <p:cNvPr id="13" name="Text Box 192"/>
          <p:cNvSpPr txBox="1">
            <a:spLocks noChangeArrowheads="1"/>
          </p:cNvSpPr>
          <p:nvPr/>
        </p:nvSpPr>
        <p:spPr bwMode="auto">
          <a:xfrm>
            <a:off x="689320" y="9431043"/>
            <a:ext cx="10058400" cy="212365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60" tIns="137160" rIns="137160" bIns="13716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dirty="0" smtClean="0"/>
              <a:t>1.Document </a:t>
            </a:r>
            <a:r>
              <a:rPr lang="en-US" sz="2400" dirty="0"/>
              <a:t>the role and required level of U.S. THN skills and knowledge</a:t>
            </a:r>
          </a:p>
          <a:p>
            <a:pPr lvl="0"/>
            <a:r>
              <a:rPr lang="en-US" sz="2400" dirty="0" smtClean="0"/>
              <a:t>2.Develop </a:t>
            </a:r>
            <a:r>
              <a:rPr lang="en-US" sz="2400" dirty="0"/>
              <a:t>a THN Conceptual Framework and Code of Ethics </a:t>
            </a:r>
          </a:p>
          <a:p>
            <a:pPr lvl="0"/>
            <a:r>
              <a:rPr lang="en-US" sz="2400" smtClean="0"/>
              <a:t>3.Achieve </a:t>
            </a:r>
            <a:r>
              <a:rPr lang="en-US" sz="2400" dirty="0"/>
              <a:t>ANA recognition of travel health nursing as a nursing specialty 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735676" y="8832946"/>
            <a:ext cx="10058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Objectives</a:t>
            </a:r>
            <a:endParaRPr lang="en-US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 Box 191"/>
          <p:cNvSpPr txBox="1">
            <a:spLocks noChangeArrowheads="1"/>
          </p:cNvSpPr>
          <p:nvPr/>
        </p:nvSpPr>
        <p:spPr bwMode="auto">
          <a:xfrm>
            <a:off x="22305935" y="14237351"/>
            <a:ext cx="10104988" cy="504753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60" tIns="137160" rIns="137160" bIns="13716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060"/>
                </a:solidFill>
              </a:rPr>
              <a:t>More Travel</a:t>
            </a:r>
            <a:r>
              <a:rPr lang="en-US" dirty="0"/>
              <a:t>: </a:t>
            </a:r>
            <a:r>
              <a:rPr lang="en-US" dirty="0" smtClean="0"/>
              <a:t>continuous </a:t>
            </a:r>
            <a:r>
              <a:rPr lang="en-US" dirty="0"/>
              <a:t>increase in the </a:t>
            </a:r>
            <a:r>
              <a:rPr lang="en-US" dirty="0" smtClean="0"/>
              <a:t>number and diversity </a:t>
            </a:r>
            <a:r>
              <a:rPr lang="en-US" dirty="0"/>
              <a:t>of travelers both leaving and visiting the US </a:t>
            </a:r>
            <a:endParaRPr lang="en-US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2060"/>
                </a:solidFill>
              </a:rPr>
              <a:t>More </a:t>
            </a:r>
            <a:r>
              <a:rPr lang="en-US" b="1" i="1" dirty="0">
                <a:solidFill>
                  <a:srgbClr val="002060"/>
                </a:solidFill>
              </a:rPr>
              <a:t>Technology</a:t>
            </a:r>
            <a:r>
              <a:rPr lang="en-US" dirty="0"/>
              <a:t>: </a:t>
            </a:r>
            <a:r>
              <a:rPr lang="en-US" dirty="0" smtClean="0"/>
              <a:t>high </a:t>
            </a:r>
            <a:r>
              <a:rPr lang="en-US" dirty="0"/>
              <a:t>quality services via video/telehealth visits, the development of new travel health apps, point of service labs, and new </a:t>
            </a:r>
            <a:r>
              <a:rPr lang="en-US" dirty="0" smtClean="0"/>
              <a:t>service settings such </a:t>
            </a:r>
            <a:r>
              <a:rPr lang="en-US" dirty="0"/>
              <a:t>as </a:t>
            </a:r>
            <a:r>
              <a:rPr lang="en-US" dirty="0" smtClean="0"/>
              <a:t>pharmacies</a:t>
            </a:r>
            <a:endParaRPr lang="en-US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2060"/>
                </a:solidFill>
              </a:rPr>
              <a:t>Planetary </a:t>
            </a:r>
            <a:r>
              <a:rPr lang="en-US" b="1" i="1" dirty="0">
                <a:solidFill>
                  <a:srgbClr val="002060"/>
                </a:solidFill>
              </a:rPr>
              <a:t>Health</a:t>
            </a:r>
            <a:r>
              <a:rPr lang="en-US" dirty="0"/>
              <a:t>:  </a:t>
            </a:r>
            <a:r>
              <a:rPr lang="en-US" dirty="0" smtClean="0"/>
              <a:t>the </a:t>
            </a:r>
            <a:r>
              <a:rPr lang="en-US" dirty="0"/>
              <a:t>health of individuals is connected to the both the health of animals and the environment. </a:t>
            </a:r>
            <a:endParaRPr lang="en-US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2060"/>
                </a:solidFill>
              </a:rPr>
              <a:t>Vaccine </a:t>
            </a:r>
            <a:r>
              <a:rPr lang="en-US" b="1" i="1" dirty="0">
                <a:solidFill>
                  <a:srgbClr val="002060"/>
                </a:solidFill>
              </a:rPr>
              <a:t>Considerations</a:t>
            </a:r>
            <a:r>
              <a:rPr lang="en-US" i="1" dirty="0"/>
              <a:t>: </a:t>
            </a:r>
            <a:r>
              <a:rPr lang="en-US" dirty="0" smtClean="0"/>
              <a:t>new </a:t>
            </a:r>
            <a:r>
              <a:rPr lang="en-US" dirty="0"/>
              <a:t>vaccines </a:t>
            </a:r>
            <a:r>
              <a:rPr lang="en-US" dirty="0" smtClean="0"/>
              <a:t>will </a:t>
            </a:r>
            <a:r>
              <a:rPr lang="en-US" dirty="0"/>
              <a:t>focus on specific groups – such as pregnant </a:t>
            </a:r>
            <a:r>
              <a:rPr lang="en-US" dirty="0" smtClean="0"/>
              <a:t>travelers</a:t>
            </a:r>
            <a:endParaRPr lang="en-US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060"/>
                </a:solidFill>
              </a:rPr>
              <a:t>Cost </a:t>
            </a:r>
            <a:r>
              <a:rPr lang="en-US" b="1" i="1" dirty="0" smtClean="0">
                <a:solidFill>
                  <a:srgbClr val="002060"/>
                </a:solidFill>
              </a:rPr>
              <a:t>Containment</a:t>
            </a:r>
            <a:r>
              <a:rPr lang="en-US" i="1" dirty="0" smtClean="0"/>
              <a:t>: </a:t>
            </a:r>
            <a:r>
              <a:rPr lang="en-US" dirty="0" smtClean="0"/>
              <a:t>need for high </a:t>
            </a:r>
            <a:r>
              <a:rPr lang="en-US" dirty="0"/>
              <a:t>quality </a:t>
            </a:r>
            <a:r>
              <a:rPr lang="en-US" dirty="0" smtClean="0"/>
              <a:t>comprehensive services that </a:t>
            </a:r>
            <a:r>
              <a:rPr lang="en-US" dirty="0"/>
              <a:t>are affordable and sustainable.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060"/>
                </a:solidFill>
              </a:rPr>
              <a:t>Organizational Concerns</a:t>
            </a:r>
            <a:r>
              <a:rPr lang="en-US" dirty="0"/>
              <a:t>: </a:t>
            </a:r>
            <a:r>
              <a:rPr lang="en-US" dirty="0" smtClean="0"/>
              <a:t>collaborating </a:t>
            </a:r>
            <a:r>
              <a:rPr lang="en-US" dirty="0"/>
              <a:t>with other members of the health care team as more and more staff are engaged in travel health care.</a:t>
            </a:r>
            <a:endParaRPr lang="en-US" baseline="30000" dirty="0"/>
          </a:p>
          <a:p>
            <a:pPr eaLnBrk="1" hangingPunct="1"/>
            <a:endParaRPr lang="en-US" sz="2400" dirty="0">
              <a:latin typeface="+mn-lt"/>
            </a:endParaRPr>
          </a:p>
        </p:txBody>
      </p:sp>
      <p:sp>
        <p:nvSpPr>
          <p:cNvPr id="14" name="Text Box 193"/>
          <p:cNvSpPr txBox="1">
            <a:spLocks noChangeArrowheads="1"/>
          </p:cNvSpPr>
          <p:nvPr/>
        </p:nvSpPr>
        <p:spPr bwMode="auto">
          <a:xfrm>
            <a:off x="32787304" y="4387990"/>
            <a:ext cx="10375627" cy="1465661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60" tIns="137160" rIns="137160" bIns="13716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/>
              <a:t>Through a seven year effort that involved 1) engaging a working group of expert U.S. travel health nurses from a multitude of practice settings, 2) completing a role delineation study, 3) researching national and international guidelines and competencies, and 4) utilizing multiple methods to enlarge its membership, ATHNA has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 lvl="0"/>
            <a:r>
              <a:rPr lang="en-US" sz="2800" dirty="0"/>
              <a:t>Developed a </a:t>
            </a:r>
            <a:r>
              <a:rPr lang="en-US" sz="2800" b="1" dirty="0"/>
              <a:t>Comprehensive Description of the Scope of U.S. Travel Health Nursing</a:t>
            </a:r>
            <a:r>
              <a:rPr lang="en-US" sz="2800" dirty="0"/>
              <a:t>: the What, Who, Where, Why and How of the specialty</a:t>
            </a:r>
            <a:r>
              <a:rPr lang="en-US" sz="2800" dirty="0" smtClean="0"/>
              <a:t>.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Substantiated the </a:t>
            </a:r>
            <a:r>
              <a:rPr lang="en-US" sz="2800" b="1" dirty="0"/>
              <a:t>Expert Knowledge and Skills</a:t>
            </a:r>
            <a:r>
              <a:rPr lang="en-US" sz="2800" dirty="0"/>
              <a:t> required to effectively work in the role of a competent U.S. THN </a:t>
            </a:r>
            <a:endParaRPr lang="en-US" sz="2800" dirty="0" smtClean="0"/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Developed </a:t>
            </a:r>
            <a:r>
              <a:rPr lang="en-US" sz="2800" b="1" dirty="0"/>
              <a:t>Professional Competencies</a:t>
            </a:r>
            <a:r>
              <a:rPr lang="en-US" sz="2800" dirty="0"/>
              <a:t> for six Standards of Practice and ten Standards of Professional Performance</a:t>
            </a:r>
          </a:p>
          <a:p>
            <a:pPr lvl="0"/>
            <a:r>
              <a:rPr lang="en-US" sz="2800" dirty="0"/>
              <a:t>Issued a </a:t>
            </a:r>
            <a:r>
              <a:rPr lang="en-US" sz="2800" b="1" dirty="0"/>
              <a:t>Model Core Curriculum</a:t>
            </a:r>
            <a:r>
              <a:rPr lang="en-US" sz="2800" dirty="0"/>
              <a:t> and travel health nursing </a:t>
            </a:r>
            <a:r>
              <a:rPr lang="en-US" sz="2800" b="1" dirty="0"/>
              <a:t>Glossary</a:t>
            </a:r>
            <a:r>
              <a:rPr lang="en-US" sz="2800" dirty="0"/>
              <a:t> on its </a:t>
            </a:r>
            <a:r>
              <a:rPr lang="en-US" sz="2800" dirty="0" smtClean="0"/>
              <a:t>website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Written the first </a:t>
            </a:r>
            <a:r>
              <a:rPr lang="en-US" sz="2800" b="1" dirty="0"/>
              <a:t>Code of Ethics for Travel Health Nurses</a:t>
            </a:r>
            <a:endParaRPr lang="en-US" sz="2800" dirty="0"/>
          </a:p>
          <a:p>
            <a:pPr lvl="0"/>
            <a:r>
              <a:rPr lang="en-US" sz="2800" dirty="0" smtClean="0"/>
              <a:t>Increased </a:t>
            </a:r>
            <a:r>
              <a:rPr lang="en-US" sz="2800" dirty="0"/>
              <a:t>its membership </a:t>
            </a:r>
            <a:r>
              <a:rPr lang="en-US" sz="2800" b="1" dirty="0"/>
              <a:t>500%</a:t>
            </a:r>
            <a:r>
              <a:rPr lang="en-US" sz="2800" dirty="0"/>
              <a:t> to over 1400 members from all 50 U.S. states and 14 practice settings</a:t>
            </a:r>
          </a:p>
          <a:p>
            <a:r>
              <a:rPr lang="en-US" sz="2800" dirty="0"/>
              <a:t> </a:t>
            </a:r>
          </a:p>
          <a:p>
            <a:r>
              <a:rPr lang="en-US" sz="2800" b="1" dirty="0" smtClean="0"/>
              <a:t>Accomplished </a:t>
            </a:r>
            <a:r>
              <a:rPr lang="en-US" sz="2800" b="1" dirty="0"/>
              <a:t>its goal to complete the application process for official recognition by the American Nurses Association of travel heath nursing as a nursing specialty. Application currently pending with ANA</a:t>
            </a:r>
            <a:endParaRPr lang="en-US" sz="2800" dirty="0"/>
          </a:p>
          <a:p>
            <a:r>
              <a:rPr lang="en-US" sz="2800" b="1" dirty="0"/>
              <a:t> </a:t>
            </a:r>
            <a:endParaRPr lang="en-US" sz="2800" dirty="0"/>
          </a:p>
          <a:p>
            <a:pPr lvl="0" fontAlgn="base"/>
            <a:endParaRPr lang="en-US" sz="4000" dirty="0" smtClean="0"/>
          </a:p>
          <a:p>
            <a:pPr lvl="0" fontAlgn="base"/>
            <a:endParaRPr lang="en-US" sz="2800" b="1" dirty="0" smtClean="0">
              <a:solidFill>
                <a:schemeClr val="accent1"/>
              </a:solidFill>
            </a:endParaRPr>
          </a:p>
          <a:p>
            <a:pPr lvl="0" fontAlgn="base"/>
            <a:r>
              <a:rPr lang="en-US" sz="2800" b="1" dirty="0" smtClean="0">
                <a:solidFill>
                  <a:schemeClr val="accent1"/>
                </a:solidFill>
              </a:rPr>
              <a:t>Special acknowledgement and thanks to Carol Bickford, Senior Policy Advisor, ANA,  for her valuable assistance in this endeavor.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836776" y="3231297"/>
            <a:ext cx="10058400" cy="115669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Conclusions</a:t>
            </a:r>
            <a:endParaRPr lang="en-US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 Box 190"/>
          <p:cNvSpPr txBox="1">
            <a:spLocks noChangeArrowheads="1"/>
          </p:cNvSpPr>
          <p:nvPr/>
        </p:nvSpPr>
        <p:spPr bwMode="auto">
          <a:xfrm>
            <a:off x="735676" y="3810830"/>
            <a:ext cx="10058400" cy="212365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37160" tIns="137160" rIns="137160" bIns="13716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/>
              <a:t>According to </a:t>
            </a:r>
            <a:r>
              <a:rPr lang="en-US" sz="2400" dirty="0" smtClean="0"/>
              <a:t>CDC and others, </a:t>
            </a:r>
            <a:r>
              <a:rPr lang="en-US" sz="2400" dirty="0"/>
              <a:t>an estimated 25,000 nurses provide pre- and post- travel clinical care to U.S. travelers. In 2012, the American Travel Health Nurses Association (ATHNA) began a seven year journey to achieve American Nurses Association (ANA) recognition of travel health nurses (THNs) as a specialty group of professional </a:t>
            </a:r>
            <a:r>
              <a:rPr lang="en-US" sz="2400" dirty="0" smtClean="0"/>
              <a:t>nurses.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11330136" y="15072116"/>
            <a:ext cx="10246234" cy="86500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Methods</a:t>
            </a:r>
            <a:endParaRPr lang="en-US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Text Box 194"/>
          <p:cNvSpPr txBox="1">
            <a:spLocks noChangeArrowheads="1"/>
          </p:cNvSpPr>
          <p:nvPr/>
        </p:nvSpPr>
        <p:spPr bwMode="auto">
          <a:xfrm>
            <a:off x="22305935" y="4353816"/>
            <a:ext cx="10058400" cy="320087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37160" tIns="137160" rIns="137160" bIns="13716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/>
            <a:r>
              <a:rPr lang="en-US" sz="2400" dirty="0" smtClean="0"/>
              <a:t>Documents Developed: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/>
              <a:t> A History of THNs in the US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/>
              <a:t>THN Code of Ethics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/>
              <a:t>THN Conceptual Framework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/>
              <a:t>Forecasting THN Trends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i="1" dirty="0" smtClean="0"/>
              <a:t>Scope and Standards of Travel Health Nursing, 3</a:t>
            </a:r>
            <a:r>
              <a:rPr lang="en-US" sz="2400" i="1" baseline="30000" dirty="0" smtClean="0"/>
              <a:t>rd</a:t>
            </a:r>
            <a:r>
              <a:rPr lang="en-US" sz="2400" i="1" dirty="0" smtClean="0"/>
              <a:t> Edition</a:t>
            </a:r>
          </a:p>
          <a:p>
            <a:pPr fontAlgn="base"/>
            <a:r>
              <a:rPr lang="en-US" sz="2400" dirty="0" smtClean="0"/>
              <a:t> 500% Increase in ATHNA Membership with over 1500 </a:t>
            </a:r>
            <a:r>
              <a:rPr lang="en-US" sz="2400" dirty="0"/>
              <a:t>members </a:t>
            </a:r>
            <a:r>
              <a:rPr lang="en-US" sz="2400" dirty="0" smtClean="0"/>
              <a:t>who represent </a:t>
            </a:r>
            <a:r>
              <a:rPr lang="en-US" sz="2400" dirty="0"/>
              <a:t>all 50 states and 14 practice settings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2289193" y="3231297"/>
            <a:ext cx="10058400" cy="85260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Summary of Results</a:t>
            </a:r>
            <a:endParaRPr lang="en-US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573795" y="3370442"/>
            <a:ext cx="10225639" cy="79917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Why 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ANA Specialty </a:t>
            </a: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Recognition Matters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394593" y="17253036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62748" y="11222157"/>
            <a:ext cx="4071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35676" y="3370442"/>
            <a:ext cx="10058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Introduction</a:t>
            </a:r>
            <a:endParaRPr lang="en-US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73796" y="4224457"/>
            <a:ext cx="10273436" cy="9933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standards for THNs, other health professionals and the public about what constitutes travel health nursing practice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 and guide the delivery of pre and post-travel quality nursing care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 the development and dissemination of professional nursing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 in travel health in education environments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Serve as a resource to THNs and their employers for job descriptions, orientation manuals, ongoing  training, and professional promotion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Serve as a reference for the scope and performance standards of travel health nursing for use by  governments and the legal system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 participation in travel health nursing research and evidence-based practice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Guide performance improvement initiatives in clinical and organizational environments and promote ethical practice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Serve as a vehicle to advance the specialty of travel health nursing and improve health outcomes for travelers and the communities to which they travel and return.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099281" y="594360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3724" y="12335943"/>
            <a:ext cx="10058401" cy="9869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Conceptual Framework</a:t>
            </a:r>
            <a:endParaRPr lang="en-US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3796640543"/>
              </p:ext>
            </p:extLst>
          </p:nvPr>
        </p:nvGraphicFramePr>
        <p:xfrm>
          <a:off x="1393999" y="13563601"/>
          <a:ext cx="9721093" cy="5481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246648"/>
            <a:ext cx="4341724" cy="227410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2402800" y="12660162"/>
            <a:ext cx="10128451" cy="12495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Forecasting Travel Trends</a:t>
            </a:r>
            <a:endParaRPr lang="en-US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724" y="11973094"/>
            <a:ext cx="10058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452400" y="16125275"/>
            <a:ext cx="102462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2012 and 2019, ATHNA’s Board of Directors convened a series of working groups to document the role of the US THN and to meet the 14 ANA criteria required for specialty recognition. 81% of 200 nurses identified this as the highest professional priority. A two year role delineation initiative was undertaken, involving experienced nurses from multiple practice settings who reviewed the professional literature and job descriptions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major membership campaign was launched and per ANA requirements, a series of 5 documents were then developed.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2" descr="Image result for athna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320675" y="-91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Image result for athna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473075" y="-762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" name="Picture 3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455" y="7717127"/>
            <a:ext cx="10058400" cy="4811378"/>
          </a:xfrm>
          <a:prstGeom prst="rect">
            <a:avLst/>
          </a:prstGeom>
          <a:noFill/>
        </p:spPr>
      </p:pic>
      <p:pic>
        <p:nvPicPr>
          <p:cNvPr id="38" name="Picture 37" descr="Image result for travel health nursi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33" y="6128180"/>
            <a:ext cx="9944792" cy="249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774" y="190500"/>
            <a:ext cx="4653625" cy="24384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2787304" y="16535041"/>
            <a:ext cx="10335160" cy="86500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7" tIns="29380" rIns="58757" bIns="29380"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Acknowledgement</a:t>
            </a:r>
            <a:endParaRPr lang="en-US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800</Words>
  <Application>Microsoft Office PowerPoint</Application>
  <PresentationFormat>Custom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Genigraphics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24x48</dc:title>
  <dc:creator>Jay Larson</dc:creator>
  <dc:description>Quality poster printing
www.genigraphics.com
1-800-790-4001</dc:description>
  <cp:lastModifiedBy>Sandal, Candace</cp:lastModifiedBy>
  <cp:revision>165</cp:revision>
  <cp:lastPrinted>2019-04-25T18:07:42Z</cp:lastPrinted>
  <dcterms:created xsi:type="dcterms:W3CDTF">2013-02-10T21:14:48Z</dcterms:created>
  <dcterms:modified xsi:type="dcterms:W3CDTF">2019-05-20T14:16:38Z</dcterms:modified>
</cp:coreProperties>
</file>